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6"/>
  </p:notesMasterIdLst>
  <p:sldIdLst>
    <p:sldId id="337" r:id="rId2"/>
    <p:sldId id="261" r:id="rId3"/>
    <p:sldId id="364" r:id="rId4"/>
    <p:sldId id="366" r:id="rId5"/>
    <p:sldId id="265" r:id="rId6"/>
    <p:sldId id="262" r:id="rId7"/>
    <p:sldId id="268" r:id="rId8"/>
    <p:sldId id="289" r:id="rId9"/>
    <p:sldId id="288" r:id="rId10"/>
    <p:sldId id="287" r:id="rId11"/>
    <p:sldId id="259" r:id="rId12"/>
    <p:sldId id="276" r:id="rId13"/>
    <p:sldId id="290" r:id="rId14"/>
    <p:sldId id="367" r:id="rId15"/>
    <p:sldId id="368" r:id="rId16"/>
    <p:sldId id="369" r:id="rId17"/>
    <p:sldId id="370" r:id="rId18"/>
    <p:sldId id="378" r:id="rId19"/>
    <p:sldId id="379" r:id="rId20"/>
    <p:sldId id="380" r:id="rId21"/>
    <p:sldId id="381" r:id="rId22"/>
    <p:sldId id="371" r:id="rId23"/>
    <p:sldId id="372" r:id="rId24"/>
    <p:sldId id="373" r:id="rId25"/>
    <p:sldId id="374" r:id="rId26"/>
    <p:sldId id="375" r:id="rId27"/>
    <p:sldId id="376" r:id="rId28"/>
    <p:sldId id="301" r:id="rId29"/>
    <p:sldId id="333" r:id="rId30"/>
    <p:sldId id="377" r:id="rId31"/>
    <p:sldId id="277" r:id="rId32"/>
    <p:sldId id="360" r:id="rId33"/>
    <p:sldId id="361" r:id="rId34"/>
    <p:sldId id="382" r:id="rId35"/>
  </p:sldIdLst>
  <p:sldSz cx="6858000" cy="9144000" type="screen4x3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D338C"/>
    <a:srgbClr val="7ABC32"/>
    <a:srgbClr val="FC9CCC"/>
    <a:srgbClr val="E1BEB7"/>
    <a:srgbClr val="BF1164"/>
    <a:srgbClr val="FABE00"/>
    <a:srgbClr val="E58C43"/>
    <a:srgbClr val="FFFF66"/>
    <a:srgbClr val="E17923"/>
    <a:srgbClr val="DA73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384" autoAdjust="0"/>
  </p:normalViewPr>
  <p:slideViewPr>
    <p:cSldViewPr>
      <p:cViewPr>
        <p:scale>
          <a:sx n="90" d="100"/>
          <a:sy n="90" d="100"/>
        </p:scale>
        <p:origin x="-1182" y="46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1692" y="5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1.388888888888894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88888888888894E-2"/>
                  <c:y val="-2.806032660894492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345679012345715E-2"/>
                  <c:y val="-5.612065321788979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523.1</c:v>
                </c:pt>
                <c:pt idx="1">
                  <c:v>660.4</c:v>
                </c:pt>
                <c:pt idx="2">
                  <c:v>601.1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2.314814814814815E-2"/>
                  <c:y val="-1.964222862626145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345679012345715E-2"/>
                  <c:y val="-1.122413064357801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604938271605038E-2"/>
                  <c:y val="-1.964222862626145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124.9</c:v>
                </c:pt>
                <c:pt idx="1">
                  <c:v>117.7</c:v>
                </c:pt>
                <c:pt idx="2">
                  <c:v>157.6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layout>
                <c:manualLayout>
                  <c:x val="3.0864197530864286E-2"/>
                  <c:y val="-2.806032660894441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604938271604982E-2"/>
                  <c:y val="1.40301633044724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320987654321031E-2"/>
                  <c:y val="5.612065321788979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2194.1999999999998</c:v>
                </c:pt>
                <c:pt idx="1">
                  <c:v>2337.9</c:v>
                </c:pt>
                <c:pt idx="2">
                  <c:v>1568</c:v>
                </c:pt>
              </c:numCache>
            </c:numRef>
          </c:val>
        </c:ser>
        <c:shape val="cylinder"/>
        <c:axId val="93573504"/>
        <c:axId val="93575040"/>
        <c:axId val="0"/>
      </c:bar3DChart>
      <c:catAx>
        <c:axId val="93573504"/>
        <c:scaling>
          <c:orientation val="minMax"/>
        </c:scaling>
        <c:axPos val="b"/>
        <c:numFmt formatCode="General" sourceLinked="1"/>
        <c:tickLblPos val="nextTo"/>
        <c:crossAx val="93575040"/>
        <c:crosses val="autoZero"/>
        <c:auto val="1"/>
        <c:lblAlgn val="ctr"/>
        <c:lblOffset val="100"/>
      </c:catAx>
      <c:valAx>
        <c:axId val="93575040"/>
        <c:scaling>
          <c:orientation val="minMax"/>
        </c:scaling>
        <c:axPos val="l"/>
        <c:majorGridlines/>
        <c:numFmt formatCode="General" sourceLinked="1"/>
        <c:tickLblPos val="nextTo"/>
        <c:crossAx val="9357350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1.3959730728103447E-2"/>
          <c:y val="0.84197042706712488"/>
          <c:w val="0.96282127928453598"/>
          <c:h val="0.1411933769675094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dirty="0"/>
              <a:t>Структура </a:t>
            </a:r>
            <a:r>
              <a:rPr lang="ru-RU" sz="2000" dirty="0" smtClean="0"/>
              <a:t>собственных </a:t>
            </a:r>
            <a:r>
              <a:rPr lang="ru-RU" sz="2000" dirty="0"/>
              <a:t>доходов бюджета </a:t>
            </a:r>
            <a:r>
              <a:rPr lang="ru-RU" sz="2000" dirty="0" smtClean="0"/>
              <a:t>города </a:t>
            </a:r>
            <a:r>
              <a:rPr lang="ru-RU" sz="2000" dirty="0"/>
              <a:t>Кызыл </a:t>
            </a:r>
            <a:r>
              <a:rPr lang="ru-RU" sz="2000" dirty="0" smtClean="0"/>
              <a:t>на </a:t>
            </a:r>
            <a:r>
              <a:rPr lang="ru-RU" sz="2000" dirty="0"/>
              <a:t>2016 </a:t>
            </a:r>
            <a:r>
              <a:rPr lang="ru-RU" sz="2000" dirty="0" smtClean="0"/>
              <a:t>год, млн. руб. (%)</a:t>
            </a:r>
            <a:endParaRPr lang="ru-RU" sz="2000" dirty="0"/>
          </a:p>
        </c:rich>
      </c:tx>
      <c:layout>
        <c:manualLayout>
          <c:xMode val="edge"/>
          <c:yMode val="edge"/>
          <c:x val="0.18958333333333369"/>
          <c:y val="2.483060709145788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9475308641975315E-2"/>
          <c:y val="0.32872382232803032"/>
          <c:w val="0.84104938271604934"/>
          <c:h val="0.671276177671969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собственных доходов бюджета городского округа «Город Кызыл Республики Тыва» на 2016 год</c:v>
                </c:pt>
              </c:strCache>
            </c:strRef>
          </c:tx>
          <c:explosion val="25"/>
          <c:dLbls>
            <c:dLbl>
              <c:idx val="5"/>
              <c:layout>
                <c:manualLayout>
                  <c:x val="7.9081040795826493E-2"/>
                  <c:y val="-6.050665152431637E-2"/>
                </c:manualLayout>
              </c:layout>
              <c:dLblPos val="bestFit"/>
              <c:showLegendKey val="1"/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8517291241372605"/>
                  <c:y val="2.455208482007408E-2"/>
                </c:manualLayout>
              </c:layout>
              <c:dLblPos val="bestFit"/>
              <c:showLegendKey val="1"/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LegendKey val="1"/>
            <c:showVal val="1"/>
            <c:showCatName val="1"/>
            <c:showPercent val="1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земельный налог</c:v>
                </c:pt>
                <c:pt idx="3">
                  <c:v>прочие налоговые доходы</c:v>
                </c:pt>
                <c:pt idx="4">
                  <c:v>аренда имущества и земли</c:v>
                </c:pt>
                <c:pt idx="5">
                  <c:v>продажа имущества и земли</c:v>
                </c:pt>
                <c:pt idx="6">
                  <c:v>прочие неналоговые 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396.9</c:v>
                </c:pt>
                <c:pt idx="1">
                  <c:v>73.447000000000131</c:v>
                </c:pt>
                <c:pt idx="2">
                  <c:v>81.227999999999994</c:v>
                </c:pt>
                <c:pt idx="3">
                  <c:v>49.5</c:v>
                </c:pt>
                <c:pt idx="4">
                  <c:v>57.3</c:v>
                </c:pt>
                <c:pt idx="5">
                  <c:v>69.8</c:v>
                </c:pt>
                <c:pt idx="6">
                  <c:v>30.4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Фонда оплаты труда по г.Кызылу, </a:t>
            </a:r>
            <a:r>
              <a:rPr lang="ru-RU" dirty="0" smtClean="0"/>
              <a:t>млн. </a:t>
            </a:r>
            <a:r>
              <a:rPr lang="ru-RU" dirty="0"/>
              <a:t>руб</a:t>
            </a:r>
            <a:r>
              <a:rPr lang="ru-RU" dirty="0" smtClean="0"/>
              <a:t>. (%)</a:t>
            </a:r>
            <a:endParaRPr lang="ru-RU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3076050678850336E-2"/>
          <c:y val="0.23719996684646547"/>
          <c:w val="0.8770577751855092"/>
          <c:h val="0.747800411378901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Фонда оплаты труда по г.Кызылу, млрд. руб.</c:v>
                </c:pt>
              </c:strCache>
            </c:strRef>
          </c:tx>
          <c:spPr>
            <a:solidFill>
              <a:srgbClr val="00B050"/>
            </a:solidFill>
          </c:spPr>
          <c:explosion val="25"/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33CCFF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9.3764135964486239E-2"/>
                  <c:y val="-0.19412836083968618"/>
                </c:manualLayout>
              </c:layout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4494183597420734E-2"/>
                  <c:y val="3.9413047980004813E-2"/>
                </c:manualLayout>
              </c:layout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262467191601053E-2"/>
                  <c:y val="-4.6275964085601265E-2"/>
                </c:manualLayout>
              </c:layout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187323806746379E-2"/>
                  <c:y val="-4.4972624808037057E-2"/>
                </c:manualLayout>
              </c:layout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185185185185178"/>
                      <c:h val="0.120853941025480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федеральные</c:v>
                </c:pt>
                <c:pt idx="1">
                  <c:v>республиканские</c:v>
                </c:pt>
                <c:pt idx="2">
                  <c:v>муниципальные</c:v>
                </c:pt>
                <c:pt idx="3">
                  <c:v>частные, ИП, физлица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7879.9</c:v>
                </c:pt>
                <c:pt idx="1">
                  <c:v>4268.3</c:v>
                </c:pt>
                <c:pt idx="2">
                  <c:v>1805.8</c:v>
                </c:pt>
                <c:pt idx="3">
                  <c:v>2462.5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4948600174978165E-2"/>
          <c:y val="0.14664017359399573"/>
          <c:w val="0.88036004180032856"/>
          <c:h val="0.67689771215540495"/>
        </c:manualLayout>
      </c:layout>
      <c:bar3DChart>
        <c:barDir val="col"/>
        <c:grouping val="stacked"/>
        <c:ser>
          <c:idx val="0"/>
          <c:order val="0"/>
          <c:tx>
            <c:strRef>
              <c:f>Лист1!$C$1</c:f>
              <c:strCache>
                <c:ptCount val="1"/>
                <c:pt idx="0">
                  <c:v>республиканский бюджет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 план</c:v>
                </c:pt>
                <c:pt idx="4">
                  <c:v>2016 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1052.5</c:v>
                </c:pt>
                <c:pt idx="1">
                  <c:v>1221.5</c:v>
                </c:pt>
                <c:pt idx="2">
                  <c:v>1422.6</c:v>
                </c:pt>
                <c:pt idx="3">
                  <c:v>1894.5</c:v>
                </c:pt>
                <c:pt idx="4">
                  <c:v>1587.6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 план</c:v>
                </c:pt>
                <c:pt idx="4">
                  <c:v>2016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451.1</c:v>
                </c:pt>
                <c:pt idx="1">
                  <c:v>523.5</c:v>
                </c:pt>
                <c:pt idx="2">
                  <c:v>355.6</c:v>
                </c:pt>
                <c:pt idx="3">
                  <c:v>473.6</c:v>
                </c:pt>
                <c:pt idx="4">
                  <c:v>396.9</c:v>
                </c:pt>
              </c:numCache>
            </c:numRef>
          </c:val>
        </c:ser>
        <c:shape val="cylinder"/>
        <c:axId val="94488832"/>
        <c:axId val="94498816"/>
        <c:axId val="0"/>
      </c:bar3DChart>
      <c:catAx>
        <c:axId val="94488832"/>
        <c:scaling>
          <c:orientation val="minMax"/>
        </c:scaling>
        <c:axPos val="b"/>
        <c:numFmt formatCode="General" sourceLinked="1"/>
        <c:tickLblPos val="nextTo"/>
        <c:crossAx val="94498816"/>
        <c:crosses val="autoZero"/>
        <c:auto val="1"/>
        <c:lblAlgn val="ctr"/>
        <c:lblOffset val="100"/>
      </c:catAx>
      <c:valAx>
        <c:axId val="94498816"/>
        <c:scaling>
          <c:orientation val="minMax"/>
        </c:scaling>
        <c:axPos val="l"/>
        <c:majorGridlines/>
        <c:numFmt formatCode="General" sourceLinked="1"/>
        <c:tickLblPos val="nextTo"/>
        <c:crossAx val="94488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7832681728257356"/>
          <c:w val="0.94947717738865489"/>
          <c:h val="8.1256164561367528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2572056965101559E-2"/>
          <c:y val="3.8755291535838364E-2"/>
          <c:w val="0.91125510352872563"/>
          <c:h val="0.7813753243139177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ЕНВД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pPr>
              <a:solidFill>
                <a:srgbClr val="FF6600"/>
              </a:solidFill>
            </c:spPr>
          </c:marker>
          <c:dLbls>
            <c:dLbl>
              <c:idx val="0"/>
              <c:layout>
                <c:manualLayout>
                  <c:x val="-6.4814814814814964E-2"/>
                  <c:y val="-5.4518147114634999E-2"/>
                </c:manualLayout>
              </c:layout>
              <c:showVal val="1"/>
              <c:showSer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839506172839497E-2"/>
                  <c:y val="-5.688850133701043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60493827160501E-2"/>
                  <c:y val="-4.740708444750887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1790123456790167E-2"/>
                  <c:y val="-4.02960217803823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660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 план</c:v>
                </c:pt>
                <c:pt idx="4">
                  <c:v>2016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70.900000000000006</c:v>
                </c:pt>
                <c:pt idx="1">
                  <c:v>59.9</c:v>
                </c:pt>
                <c:pt idx="2">
                  <c:v>67.3</c:v>
                </c:pt>
                <c:pt idx="3">
                  <c:v>71.3</c:v>
                </c:pt>
                <c:pt idx="4">
                  <c:v>73.400000000000006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dLbls>
            <c:dLbl>
              <c:idx val="0"/>
              <c:layout>
                <c:manualLayout>
                  <c:x val="-7.5617283950617495E-2"/>
                  <c:y val="8.0592043560765048E-2"/>
                </c:manualLayout>
              </c:layout>
              <c:showVal val="1"/>
              <c:showSer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 план</c:v>
                </c:pt>
                <c:pt idx="4">
                  <c:v>2016 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51.8</c:v>
                </c:pt>
                <c:pt idx="1">
                  <c:v>50.1</c:v>
                </c:pt>
                <c:pt idx="2">
                  <c:v>59.5</c:v>
                </c:pt>
                <c:pt idx="3">
                  <c:v>72.400000000000006</c:v>
                </c:pt>
                <c:pt idx="4">
                  <c:v>81.2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 физлиц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0.10802469135802484"/>
                  <c:y val="4.7407084447508949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Val val="1"/>
              <c:showSer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60493827160501E-2"/>
                  <c:y val="3.318495911325616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864197530864248E-2"/>
                  <c:y val="3.79256675580070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320987654320996E-2"/>
                  <c:y val="4.02960217803823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 план</c:v>
                </c:pt>
                <c:pt idx="4">
                  <c:v>2016 прогноз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6.9</c:v>
                </c:pt>
                <c:pt idx="1">
                  <c:v>10.7</c:v>
                </c:pt>
                <c:pt idx="2">
                  <c:v>11.2</c:v>
                </c:pt>
                <c:pt idx="3">
                  <c:v>13</c:v>
                </c:pt>
                <c:pt idx="4">
                  <c:v>17.3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госпошлина</c:v>
                </c:pt>
              </c:strCache>
            </c:strRef>
          </c:tx>
          <c:dLbls>
            <c:dLbl>
              <c:idx val="0"/>
              <c:layout>
                <c:manualLayout>
                  <c:x val="-8.3333333333333343E-2"/>
                  <c:y val="-7.5851335116013913E-2"/>
                </c:manualLayout>
              </c:layout>
              <c:showVal val="1"/>
              <c:showSer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580246913580245E-2"/>
                  <c:y val="-4.977743866988412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60493827160501E-2"/>
                  <c:y val="-3.318495911325608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60493827160501E-2"/>
                  <c:y val="-5.451814711463512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 план</c:v>
                </c:pt>
                <c:pt idx="4">
                  <c:v>2016 прогноз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8.8000000000000007</c:v>
                </c:pt>
                <c:pt idx="1">
                  <c:v>11.6</c:v>
                </c:pt>
                <c:pt idx="2">
                  <c:v>16.5</c:v>
                </c:pt>
                <c:pt idx="3">
                  <c:v>17.3</c:v>
                </c:pt>
                <c:pt idx="4">
                  <c:v>22.2</c:v>
                </c:pt>
              </c:numCache>
            </c:numRef>
          </c:val>
        </c:ser>
        <c:marker val="1"/>
        <c:axId val="94817664"/>
        <c:axId val="94704384"/>
      </c:lineChart>
      <c:catAx>
        <c:axId val="94817664"/>
        <c:scaling>
          <c:orientation val="minMax"/>
        </c:scaling>
        <c:axPos val="b"/>
        <c:numFmt formatCode="General" sourceLinked="1"/>
        <c:tickLblPos val="nextTo"/>
        <c:crossAx val="94704384"/>
        <c:crosses val="autoZero"/>
        <c:auto val="1"/>
        <c:lblAlgn val="ctr"/>
        <c:lblOffset val="100"/>
      </c:catAx>
      <c:valAx>
        <c:axId val="94704384"/>
        <c:scaling>
          <c:orientation val="minMax"/>
        </c:scaling>
        <c:axPos val="l"/>
        <c:majorGridlines/>
        <c:numFmt formatCode="General" sourceLinked="1"/>
        <c:tickLblPos val="nextTo"/>
        <c:crossAx val="948176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6006853310002915E-2"/>
          <c:y val="0.9193812666239769"/>
          <c:w val="0.91885036939826958"/>
          <c:h val="7.5634270394705022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rotY val="0"/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аренда имущества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2014</c:v>
                </c:pt>
                <c:pt idx="1">
                  <c:v>2015 план</c:v>
                </c:pt>
                <c:pt idx="2">
                  <c:v>2015 оценка</c:v>
                </c:pt>
                <c:pt idx="3">
                  <c:v>2016 прогноз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6.7</c:v>
                </c:pt>
                <c:pt idx="1">
                  <c:v>3.5</c:v>
                </c:pt>
                <c:pt idx="2">
                  <c:v>7.1</c:v>
                </c:pt>
                <c:pt idx="3">
                  <c:v>20.7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аренда земли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2014</c:v>
                </c:pt>
                <c:pt idx="1">
                  <c:v>2015 план</c:v>
                </c:pt>
                <c:pt idx="2">
                  <c:v>2015 оценка</c:v>
                </c:pt>
                <c:pt idx="3">
                  <c:v>2016 прогноз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21.9</c:v>
                </c:pt>
                <c:pt idx="1">
                  <c:v>45.2</c:v>
                </c:pt>
                <c:pt idx="2">
                  <c:v>20.5</c:v>
                </c:pt>
                <c:pt idx="3">
                  <c:v>36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продажа имущества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2014</c:v>
                </c:pt>
                <c:pt idx="1">
                  <c:v>2015 план</c:v>
                </c:pt>
                <c:pt idx="2">
                  <c:v>2015 оценка</c:v>
                </c:pt>
                <c:pt idx="3">
                  <c:v>2016 прогноз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38.5</c:v>
                </c:pt>
                <c:pt idx="1">
                  <c:v>17.7</c:v>
                </c:pt>
                <c:pt idx="2">
                  <c:v>17.399999999999999</c:v>
                </c:pt>
                <c:pt idx="3">
                  <c:v>54.8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продажа земли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2014</c:v>
                </c:pt>
                <c:pt idx="1">
                  <c:v>2015 план</c:v>
                </c:pt>
                <c:pt idx="2">
                  <c:v>2015 оценка</c:v>
                </c:pt>
                <c:pt idx="3">
                  <c:v>2016 прогноз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18.899999999999999</c:v>
                </c:pt>
                <c:pt idx="1">
                  <c:v>27.1</c:v>
                </c:pt>
                <c:pt idx="2">
                  <c:v>22.9</c:v>
                </c:pt>
                <c:pt idx="3">
                  <c:v>15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возмещение ущерба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2014</c:v>
                </c:pt>
                <c:pt idx="1">
                  <c:v>2015 план</c:v>
                </c:pt>
                <c:pt idx="2">
                  <c:v>2015 оценка</c:v>
                </c:pt>
                <c:pt idx="3">
                  <c:v>2016 прогноз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33.4</c:v>
                </c:pt>
                <c:pt idx="1">
                  <c:v>17.899999999999999</c:v>
                </c:pt>
                <c:pt idx="2">
                  <c:v>20.3</c:v>
                </c:pt>
                <c:pt idx="3">
                  <c:v>26.1</c:v>
                </c:pt>
              </c:numCache>
            </c:numRef>
          </c:val>
        </c:ser>
        <c:shape val="cylinder"/>
        <c:axId val="95039488"/>
        <c:axId val="95041024"/>
        <c:axId val="0"/>
      </c:bar3DChart>
      <c:catAx>
        <c:axId val="95039488"/>
        <c:scaling>
          <c:orientation val="minMax"/>
        </c:scaling>
        <c:axPos val="b"/>
        <c:numFmt formatCode="General" sourceLinked="0"/>
        <c:tickLblPos val="nextTo"/>
        <c:crossAx val="95041024"/>
        <c:crosses val="autoZero"/>
        <c:auto val="1"/>
        <c:lblAlgn val="ctr"/>
        <c:lblOffset val="100"/>
      </c:catAx>
      <c:valAx>
        <c:axId val="95041024"/>
        <c:scaling>
          <c:orientation val="minMax"/>
        </c:scaling>
        <c:axPos val="l"/>
        <c:majorGridlines/>
        <c:numFmt formatCode="General" sourceLinked="1"/>
        <c:tickLblPos val="nextTo"/>
        <c:crossAx val="9503948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Лист1!$B$5:$B$14</c:f>
              <c:strCache>
                <c:ptCount val="10"/>
                <c:pt idx="0">
                  <c:v>Общегосударственные вопросы </c:v>
                </c:pt>
                <c:pt idx="1">
                  <c:v>Пожарная безопасность, ГО, предупреждение ЧС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долга</c:v>
                </c:pt>
              </c:strCache>
            </c:strRef>
          </c:cat>
          <c:val>
            <c:numRef>
              <c:f>Лист1!$C$5:$C$14</c:f>
              <c:numCache>
                <c:formatCode>0.0</c:formatCode>
                <c:ptCount val="10"/>
                <c:pt idx="0">
                  <c:v>81719.199999999997</c:v>
                </c:pt>
                <c:pt idx="1">
                  <c:v>3160</c:v>
                </c:pt>
                <c:pt idx="2">
                  <c:v>117180.5</c:v>
                </c:pt>
                <c:pt idx="3">
                  <c:v>314764.59999999998</c:v>
                </c:pt>
                <c:pt idx="4">
                  <c:v>1305490</c:v>
                </c:pt>
                <c:pt idx="5">
                  <c:v>50931</c:v>
                </c:pt>
                <c:pt idx="6">
                  <c:v>433365.5</c:v>
                </c:pt>
                <c:pt idx="7">
                  <c:v>6094</c:v>
                </c:pt>
                <c:pt idx="8">
                  <c:v>3217</c:v>
                </c:pt>
                <c:pt idx="9">
                  <c:v>29300</c:v>
                </c:pt>
              </c:numCache>
            </c:numRef>
          </c:val>
        </c:ser>
        <c:dLbls>
          <c:showVal val="1"/>
        </c:dLbls>
        <c:shape val="box"/>
        <c:axId val="95347840"/>
        <c:axId val="95349376"/>
        <c:axId val="0"/>
      </c:bar3DChart>
      <c:catAx>
        <c:axId val="95347840"/>
        <c:scaling>
          <c:orientation val="minMax"/>
        </c:scaling>
        <c:axPos val="l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349376"/>
        <c:crosses val="autoZero"/>
        <c:auto val="1"/>
        <c:lblAlgn val="ctr"/>
        <c:lblOffset val="100"/>
      </c:catAx>
      <c:valAx>
        <c:axId val="9534937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34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D95585-891D-4C15-9A24-C7D8898C83E7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8708DC53-482C-42FF-98FC-1093E9517466}">
      <dgm:prSet phldrT="[Текст]"/>
      <dgm:spPr>
        <a:effectLst>
          <a:softEdge rad="317500"/>
        </a:effectLst>
      </dgm:spPr>
      <dgm:t>
        <a:bodyPr/>
        <a:lstStyle/>
        <a:p>
          <a:r>
            <a:rPr lang="ru-RU" dirty="0" smtClean="0"/>
            <a:t>Мэрия города Кызыла</a:t>
          </a:r>
          <a:endParaRPr lang="ru-RU" dirty="0"/>
        </a:p>
      </dgm:t>
    </dgm:pt>
    <dgm:pt modelId="{BFE62F6D-502E-4197-9271-6769D5767D05}" type="parTrans" cxnId="{DB49EC18-4DDB-452F-8CF8-3963CE03B450}">
      <dgm:prSet/>
      <dgm:spPr/>
      <dgm:t>
        <a:bodyPr/>
        <a:lstStyle/>
        <a:p>
          <a:endParaRPr lang="ru-RU"/>
        </a:p>
      </dgm:t>
    </dgm:pt>
    <dgm:pt modelId="{40877183-E309-45DD-92C3-EF524FC8339C}" type="sibTrans" cxnId="{DB49EC18-4DDB-452F-8CF8-3963CE03B450}">
      <dgm:prSet/>
      <dgm:spPr/>
      <dgm:t>
        <a:bodyPr/>
        <a:lstStyle/>
        <a:p>
          <a:endParaRPr lang="ru-RU"/>
        </a:p>
      </dgm:t>
    </dgm:pt>
    <dgm:pt modelId="{D730E6BA-F751-4644-BD06-E464060A9BF0}">
      <dgm:prSet phldrT="[Текст]"/>
      <dgm:spPr/>
      <dgm:t>
        <a:bodyPr/>
        <a:lstStyle/>
        <a:p>
          <a:pPr algn="l"/>
          <a:r>
            <a:rPr lang="ru-RU" smtClean="0"/>
            <a:t>Информационный ресурс 2015г.</a:t>
          </a:r>
          <a:endParaRPr lang="ru-RU" dirty="0"/>
        </a:p>
      </dgm:t>
    </dgm:pt>
    <dgm:pt modelId="{59923947-2944-4893-80AF-AADF8E240199}" type="parTrans" cxnId="{5F4E02B7-5B4D-4A63-A968-DE0F3A2527CC}">
      <dgm:prSet/>
      <dgm:spPr/>
      <dgm:t>
        <a:bodyPr/>
        <a:lstStyle/>
        <a:p>
          <a:endParaRPr lang="ru-RU"/>
        </a:p>
      </dgm:t>
    </dgm:pt>
    <dgm:pt modelId="{C198A092-D953-42A3-ACED-FC5005DE4BC5}" type="sibTrans" cxnId="{5F4E02B7-5B4D-4A63-A968-DE0F3A2527CC}">
      <dgm:prSet/>
      <dgm:spPr/>
      <dgm:t>
        <a:bodyPr/>
        <a:lstStyle/>
        <a:p>
          <a:endParaRPr lang="ru-RU"/>
        </a:p>
      </dgm:t>
    </dgm:pt>
    <dgm:pt modelId="{DEC0457B-4473-451F-9C03-F7FC16B3334F}">
      <dgm:prSet phldrT="[Текст]"/>
      <dgm:spPr/>
      <dgm:t>
        <a:bodyPr/>
        <a:lstStyle/>
        <a:p>
          <a:r>
            <a:rPr lang="ru-RU" dirty="0" smtClean="0"/>
            <a:t>Департамент финансов</a:t>
          </a:r>
          <a:endParaRPr lang="ru-RU" dirty="0"/>
        </a:p>
      </dgm:t>
    </dgm:pt>
    <dgm:pt modelId="{EB7FAF46-CEA9-439D-8C52-E9D956834CD8}" type="parTrans" cxnId="{78DBCDBA-F346-44CD-9242-E404E1986C0E}">
      <dgm:prSet/>
      <dgm:spPr/>
      <dgm:t>
        <a:bodyPr/>
        <a:lstStyle/>
        <a:p>
          <a:endParaRPr lang="ru-RU"/>
        </a:p>
      </dgm:t>
    </dgm:pt>
    <dgm:pt modelId="{1FCCB2BB-2604-4377-8F57-46974502CB57}" type="sibTrans" cxnId="{78DBCDBA-F346-44CD-9242-E404E1986C0E}">
      <dgm:prSet/>
      <dgm:spPr/>
      <dgm:t>
        <a:bodyPr/>
        <a:lstStyle/>
        <a:p>
          <a:endParaRPr lang="ru-RU"/>
        </a:p>
      </dgm:t>
    </dgm:pt>
    <dgm:pt modelId="{BF09EE56-7F4B-4A9F-A263-E013BCABD4B5}" type="pres">
      <dgm:prSet presAssocID="{56D95585-891D-4C15-9A24-C7D8898C83E7}" presName="Name0" presStyleCnt="0">
        <dgm:presLayoutVars>
          <dgm:dir/>
          <dgm:animLvl val="lvl"/>
          <dgm:resizeHandles val="exact"/>
        </dgm:presLayoutVars>
      </dgm:prSet>
      <dgm:spPr/>
    </dgm:pt>
    <dgm:pt modelId="{DA910379-B44E-436A-BA23-30B0AA7E399D}" type="pres">
      <dgm:prSet presAssocID="{8708DC53-482C-42FF-98FC-1093E951746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0EE82-5E7C-4CCD-8527-A6C8C7ACF2D9}" type="pres">
      <dgm:prSet presAssocID="{40877183-E309-45DD-92C3-EF524FC8339C}" presName="parTxOnlySpace" presStyleCnt="0"/>
      <dgm:spPr/>
    </dgm:pt>
    <dgm:pt modelId="{C781CCBF-7E2F-468C-A89A-DBBEE63BB98D}" type="pres">
      <dgm:prSet presAssocID="{D730E6BA-F751-4644-BD06-E464060A9BF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48FAD-953B-4582-B844-B7A6A6816BBD}" type="pres">
      <dgm:prSet presAssocID="{C198A092-D953-42A3-ACED-FC5005DE4BC5}" presName="parTxOnlySpace" presStyleCnt="0"/>
      <dgm:spPr/>
    </dgm:pt>
    <dgm:pt modelId="{F769F470-48F9-403D-B05A-6DC127AD1414}" type="pres">
      <dgm:prSet presAssocID="{DEC0457B-4473-451F-9C03-F7FC16B3334F}" presName="parTxOnly" presStyleLbl="node1" presStyleIdx="2" presStyleCnt="3" custLinFactNeighborX="12205" custLinFactNeighborY="-26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54A2C1-1EA6-46ED-98BD-2660AE6F7DFB}" type="presOf" srcId="{56D95585-891D-4C15-9A24-C7D8898C83E7}" destId="{BF09EE56-7F4B-4A9F-A263-E013BCABD4B5}" srcOrd="0" destOrd="0" presId="urn:microsoft.com/office/officeart/2005/8/layout/chevron1"/>
    <dgm:cxn modelId="{D7A4FF93-3EC0-4B8A-99F4-6803FD331135}" type="presOf" srcId="{DEC0457B-4473-451F-9C03-F7FC16B3334F}" destId="{F769F470-48F9-403D-B05A-6DC127AD1414}" srcOrd="0" destOrd="0" presId="urn:microsoft.com/office/officeart/2005/8/layout/chevron1"/>
    <dgm:cxn modelId="{5F4E02B7-5B4D-4A63-A968-DE0F3A2527CC}" srcId="{56D95585-891D-4C15-9A24-C7D8898C83E7}" destId="{D730E6BA-F751-4644-BD06-E464060A9BF0}" srcOrd="1" destOrd="0" parTransId="{59923947-2944-4893-80AF-AADF8E240199}" sibTransId="{C198A092-D953-42A3-ACED-FC5005DE4BC5}"/>
    <dgm:cxn modelId="{5079EA7E-9070-4F61-ADAB-8CDBFAC6DAAB}" type="presOf" srcId="{D730E6BA-F751-4644-BD06-E464060A9BF0}" destId="{C781CCBF-7E2F-468C-A89A-DBBEE63BB98D}" srcOrd="0" destOrd="0" presId="urn:microsoft.com/office/officeart/2005/8/layout/chevron1"/>
    <dgm:cxn modelId="{78DBCDBA-F346-44CD-9242-E404E1986C0E}" srcId="{56D95585-891D-4C15-9A24-C7D8898C83E7}" destId="{DEC0457B-4473-451F-9C03-F7FC16B3334F}" srcOrd="2" destOrd="0" parTransId="{EB7FAF46-CEA9-439D-8C52-E9D956834CD8}" sibTransId="{1FCCB2BB-2604-4377-8F57-46974502CB57}"/>
    <dgm:cxn modelId="{CD856484-BDE9-475D-9F11-AAAA954E91F3}" type="presOf" srcId="{8708DC53-482C-42FF-98FC-1093E9517466}" destId="{DA910379-B44E-436A-BA23-30B0AA7E399D}" srcOrd="0" destOrd="0" presId="urn:microsoft.com/office/officeart/2005/8/layout/chevron1"/>
    <dgm:cxn modelId="{DB49EC18-4DDB-452F-8CF8-3963CE03B450}" srcId="{56D95585-891D-4C15-9A24-C7D8898C83E7}" destId="{8708DC53-482C-42FF-98FC-1093E9517466}" srcOrd="0" destOrd="0" parTransId="{BFE62F6D-502E-4197-9271-6769D5767D05}" sibTransId="{40877183-E309-45DD-92C3-EF524FC8339C}"/>
    <dgm:cxn modelId="{5D4E3C5A-83CC-4F8D-BE66-F8625817A5ED}" type="presParOf" srcId="{BF09EE56-7F4B-4A9F-A263-E013BCABD4B5}" destId="{DA910379-B44E-436A-BA23-30B0AA7E399D}" srcOrd="0" destOrd="0" presId="urn:microsoft.com/office/officeart/2005/8/layout/chevron1"/>
    <dgm:cxn modelId="{FE661B84-4C71-478A-8850-66145F8DEA6F}" type="presParOf" srcId="{BF09EE56-7F4B-4A9F-A263-E013BCABD4B5}" destId="{EBC0EE82-5E7C-4CCD-8527-A6C8C7ACF2D9}" srcOrd="1" destOrd="0" presId="urn:microsoft.com/office/officeart/2005/8/layout/chevron1"/>
    <dgm:cxn modelId="{4DF2207F-E77B-479E-92FB-9E1720AB6CF9}" type="presParOf" srcId="{BF09EE56-7F4B-4A9F-A263-E013BCABD4B5}" destId="{C781CCBF-7E2F-468C-A89A-DBBEE63BB98D}" srcOrd="2" destOrd="0" presId="urn:microsoft.com/office/officeart/2005/8/layout/chevron1"/>
    <dgm:cxn modelId="{AAE8A06D-C87C-4AFE-8C87-733871778D55}" type="presParOf" srcId="{BF09EE56-7F4B-4A9F-A263-E013BCABD4B5}" destId="{0A448FAD-953B-4582-B844-B7A6A6816BBD}" srcOrd="3" destOrd="0" presId="urn:microsoft.com/office/officeart/2005/8/layout/chevron1"/>
    <dgm:cxn modelId="{77A6D3F9-704C-4294-BFEF-4719E35F9A25}" type="presParOf" srcId="{BF09EE56-7F4B-4A9F-A263-E013BCABD4B5}" destId="{F769F470-48F9-403D-B05A-6DC127AD141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D95585-891D-4C15-9A24-C7D8898C83E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F09EE56-7F4B-4A9F-A263-E013BCABD4B5}" type="pres">
      <dgm:prSet presAssocID="{56D95585-891D-4C15-9A24-C7D8898C83E7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3F983DC6-3DBB-4B4A-873D-E4EEF91E455A}" type="presOf" srcId="{56D95585-891D-4C15-9A24-C7D8898C83E7}" destId="{BF09EE56-7F4B-4A9F-A263-E013BCABD4B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#1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6">
                <a:shade val="30000"/>
                <a:satMod val="115000"/>
              </a:schemeClr>
            </a:gs>
            <a:gs pos="50000">
              <a:schemeClr val="accent6">
                <a:shade val="67500"/>
                <a:satMod val="115000"/>
              </a:schemeClr>
            </a:gs>
            <a:gs pos="100000">
              <a:schemeClr val="accent6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C51F5CB1-FD3E-485C-B18F-20B3D1BE8821}" type="presOf" srcId="{6C71AE6A-B050-4515-9CF2-3F71DEF2AA04}" destId="{492C9903-633E-4E2C-A422-40DFE8419994}" srcOrd="0" destOrd="0" presId="urn:microsoft.com/office/officeart/2005/8/layout/vList3#1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F40E61BA-47BB-4595-8041-843AEED40AF6}" type="presOf" srcId="{230436DC-5F0E-4DA4-AB64-0201AF3394AD}" destId="{2A9B699C-309A-4F58-96F8-D3C1CBDD4436}" srcOrd="0" destOrd="0" presId="urn:microsoft.com/office/officeart/2005/8/layout/vList3#1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5A8AF1FF-6586-4919-B39C-7E69660040D7}" type="presOf" srcId="{9D40C572-BE28-4F24-A677-C582BBDDCAC6}" destId="{893D8FD9-8655-4223-9B07-DA30975E8426}" srcOrd="0" destOrd="0" presId="urn:microsoft.com/office/officeart/2005/8/layout/vList3#1"/>
    <dgm:cxn modelId="{D59F7F27-F1A4-49E1-B326-3B7D7010C880}" type="presOf" srcId="{1876460D-CCF9-486E-BFB6-D95756C66F95}" destId="{C75F3571-4274-403C-98F7-A93B0E9740BB}" srcOrd="0" destOrd="0" presId="urn:microsoft.com/office/officeart/2005/8/layout/vList3#1"/>
    <dgm:cxn modelId="{2B01993B-E2FF-4465-BBB2-C5DA86129499}" type="presOf" srcId="{7F997C4E-2A1A-4117-B60A-5ADE2F7DB7C4}" destId="{3A01653F-C2E2-43B0-A743-EE2969B839FA}" srcOrd="0" destOrd="0" presId="urn:microsoft.com/office/officeart/2005/8/layout/vList3#1"/>
    <dgm:cxn modelId="{AF91DE5F-0C04-4177-B3E8-9DC3BC545D43}" type="presParOf" srcId="{C75F3571-4274-403C-98F7-A93B0E9740BB}" destId="{D26D55CB-04A9-45A5-8342-9EA4E30C0C41}" srcOrd="0" destOrd="0" presId="urn:microsoft.com/office/officeart/2005/8/layout/vList3#1"/>
    <dgm:cxn modelId="{E91018D5-523E-4247-8C28-30C6012349E1}" type="presParOf" srcId="{D26D55CB-04A9-45A5-8342-9EA4E30C0C41}" destId="{CDEEEE10-C59F-458A-A330-64FB345920B8}" srcOrd="0" destOrd="0" presId="urn:microsoft.com/office/officeart/2005/8/layout/vList3#1"/>
    <dgm:cxn modelId="{9BB5C81C-9C85-4904-B52D-42FA62F088D0}" type="presParOf" srcId="{D26D55CB-04A9-45A5-8342-9EA4E30C0C41}" destId="{492C9903-633E-4E2C-A422-40DFE8419994}" srcOrd="1" destOrd="0" presId="urn:microsoft.com/office/officeart/2005/8/layout/vList3#1"/>
    <dgm:cxn modelId="{DB6C8BBC-553F-4633-98A4-997EF51CA0BF}" type="presParOf" srcId="{C75F3571-4274-403C-98F7-A93B0E9740BB}" destId="{13B5A84B-BB8F-4D3D-8BF3-0170DF0F2E1D}" srcOrd="1" destOrd="0" presId="urn:microsoft.com/office/officeart/2005/8/layout/vList3#1"/>
    <dgm:cxn modelId="{FD6DAF4B-4AF6-4644-85B8-A1D886F0560B}" type="presParOf" srcId="{C75F3571-4274-403C-98F7-A93B0E9740BB}" destId="{E1F0C841-DEFF-40A1-B091-2DE2B4F5267A}" srcOrd="2" destOrd="0" presId="urn:microsoft.com/office/officeart/2005/8/layout/vList3#1"/>
    <dgm:cxn modelId="{074F4591-D1AF-490D-9BC3-88B7C66F191A}" type="presParOf" srcId="{E1F0C841-DEFF-40A1-B091-2DE2B4F5267A}" destId="{7EF8BE09-5364-42D7-9760-82274CC4EAA5}" srcOrd="0" destOrd="0" presId="urn:microsoft.com/office/officeart/2005/8/layout/vList3#1"/>
    <dgm:cxn modelId="{E0075AAA-20A0-41F2-B346-97D5BA953ADA}" type="presParOf" srcId="{E1F0C841-DEFF-40A1-B091-2DE2B4F5267A}" destId="{893D8FD9-8655-4223-9B07-DA30975E8426}" srcOrd="1" destOrd="0" presId="urn:microsoft.com/office/officeart/2005/8/layout/vList3#1"/>
    <dgm:cxn modelId="{72A6E6D3-6FE0-41F5-A997-5641685A330E}" type="presParOf" srcId="{C75F3571-4274-403C-98F7-A93B0E9740BB}" destId="{DE3B119A-2872-4AEC-8843-30F39A2AFA8D}" srcOrd="3" destOrd="0" presId="urn:microsoft.com/office/officeart/2005/8/layout/vList3#1"/>
    <dgm:cxn modelId="{ECCDA3C8-1D4D-43F1-9D41-7BBCDD6562B3}" type="presParOf" srcId="{C75F3571-4274-403C-98F7-A93B0E9740BB}" destId="{94F7E482-B7E1-4FDB-8300-528059FF988D}" srcOrd="4" destOrd="0" presId="urn:microsoft.com/office/officeart/2005/8/layout/vList3#1"/>
    <dgm:cxn modelId="{56D7F5DB-13B4-4F44-B89F-AB0AD97F296C}" type="presParOf" srcId="{94F7E482-B7E1-4FDB-8300-528059FF988D}" destId="{3D9C69A5-AD64-4190-A28F-BF140A0F02B3}" srcOrd="0" destOrd="0" presId="urn:microsoft.com/office/officeart/2005/8/layout/vList3#1"/>
    <dgm:cxn modelId="{446AE51F-7CE0-4F7D-B441-32713A5157B7}" type="presParOf" srcId="{94F7E482-B7E1-4FDB-8300-528059FF988D}" destId="{3A01653F-C2E2-43B0-A743-EE2969B839FA}" srcOrd="1" destOrd="0" presId="urn:microsoft.com/office/officeart/2005/8/layout/vList3#1"/>
    <dgm:cxn modelId="{C94D7D45-987B-484B-B821-E8EB5F212BF1}" type="presParOf" srcId="{C75F3571-4274-403C-98F7-A93B0E9740BB}" destId="{70F9B535-8DDF-4342-B506-CD4FB568E289}" srcOrd="5" destOrd="0" presId="urn:microsoft.com/office/officeart/2005/8/layout/vList3#1"/>
    <dgm:cxn modelId="{6A1E2F13-E08F-4E44-BD8B-6FAA229DCC70}" type="presParOf" srcId="{C75F3571-4274-403C-98F7-A93B0E9740BB}" destId="{F993050E-AEF3-4C89-872C-604DB31BF6BC}" srcOrd="6" destOrd="0" presId="urn:microsoft.com/office/officeart/2005/8/layout/vList3#1"/>
    <dgm:cxn modelId="{24A30D6F-34AC-4451-AAEB-0D138E1E3D8F}" type="presParOf" srcId="{F993050E-AEF3-4C89-872C-604DB31BF6BC}" destId="{8E35D09F-D250-42A6-AE12-DF88E525A59E}" srcOrd="0" destOrd="0" presId="urn:microsoft.com/office/officeart/2005/8/layout/vList3#1"/>
    <dgm:cxn modelId="{8E2F858E-0D1A-4E03-BAC3-1CEFB9C4E008}" type="presParOf" srcId="{F993050E-AEF3-4C89-872C-604DB31BF6BC}" destId="{2A9B699C-309A-4F58-96F8-D3C1CBDD443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910379-B44E-436A-BA23-30B0AA7E399D}">
      <dsp:nvSpPr>
        <dsp:cNvPr id="0" name=""/>
        <dsp:cNvSpPr/>
      </dsp:nvSpPr>
      <dsp:spPr>
        <a:xfrm>
          <a:off x="1835" y="0"/>
          <a:ext cx="2236080" cy="288032"/>
        </a:xfrm>
        <a:prstGeom prst="chevron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softEdge rad="3175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Мэрия города Кызыла</a:t>
          </a:r>
          <a:endParaRPr lang="ru-RU" sz="1000" kern="1200" dirty="0"/>
        </a:p>
      </dsp:txBody>
      <dsp:txXfrm>
        <a:off x="1835" y="0"/>
        <a:ext cx="2236080" cy="288032"/>
      </dsp:txXfrm>
    </dsp:sp>
    <dsp:sp modelId="{C781CCBF-7E2F-468C-A89A-DBBEE63BB98D}">
      <dsp:nvSpPr>
        <dsp:cNvPr id="0" name=""/>
        <dsp:cNvSpPr/>
      </dsp:nvSpPr>
      <dsp:spPr>
        <a:xfrm>
          <a:off x="2014307" y="0"/>
          <a:ext cx="2236080" cy="288032"/>
        </a:xfrm>
        <a:prstGeom prst="chevron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Информационный ресурс 2015г.</a:t>
          </a:r>
          <a:endParaRPr lang="ru-RU" sz="1000" kern="1200" dirty="0"/>
        </a:p>
      </dsp:txBody>
      <dsp:txXfrm>
        <a:off x="2014307" y="0"/>
        <a:ext cx="2236080" cy="288032"/>
      </dsp:txXfrm>
    </dsp:sp>
    <dsp:sp modelId="{F769F470-48F9-403D-B05A-6DC127AD1414}">
      <dsp:nvSpPr>
        <dsp:cNvPr id="0" name=""/>
        <dsp:cNvSpPr/>
      </dsp:nvSpPr>
      <dsp:spPr>
        <a:xfrm>
          <a:off x="4028615" y="0"/>
          <a:ext cx="2236080" cy="288032"/>
        </a:xfrm>
        <a:prstGeom prst="chevron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Департамент финансов</a:t>
          </a:r>
          <a:endParaRPr lang="ru-RU" sz="1000" kern="1200" dirty="0"/>
        </a:p>
      </dsp:txBody>
      <dsp:txXfrm>
        <a:off x="4028615" y="0"/>
        <a:ext cx="2236080" cy="2880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2C9903-633E-4E2C-A422-40DFE8419994}">
      <dsp:nvSpPr>
        <dsp:cNvPr id="0" name=""/>
        <dsp:cNvSpPr/>
      </dsp:nvSpPr>
      <dsp:spPr>
        <a:xfrm rot="10800000">
          <a:off x="1457566" y="75809"/>
          <a:ext cx="4703120" cy="941367"/>
        </a:xfrm>
        <a:prstGeom prst="homePlate">
          <a:avLst/>
        </a:prstGeom>
        <a:gradFill flip="none" rotWithShape="0">
          <a:gsLst>
            <a:gs pos="0">
              <a:schemeClr val="accent6">
                <a:shade val="30000"/>
                <a:satMod val="115000"/>
              </a:schemeClr>
            </a:gs>
            <a:gs pos="50000">
              <a:schemeClr val="accent6">
                <a:shade val="67500"/>
                <a:satMod val="115000"/>
              </a:schemeClr>
            </a:gs>
            <a:gs pos="100000">
              <a:schemeClr val="accent6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407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Социальной направленности </a:t>
          </a:r>
          <a:endParaRPr lang="ru-RU" sz="2300" kern="1200" dirty="0"/>
        </a:p>
      </dsp:txBody>
      <dsp:txXfrm rot="10800000">
        <a:off x="1457566" y="75809"/>
        <a:ext cx="4703120" cy="941367"/>
      </dsp:txXfrm>
    </dsp:sp>
    <dsp:sp modelId="{CDEEEE10-C59F-458A-A330-64FB345920B8}">
      <dsp:nvSpPr>
        <dsp:cNvPr id="0" name=""/>
        <dsp:cNvSpPr/>
      </dsp:nvSpPr>
      <dsp:spPr>
        <a:xfrm>
          <a:off x="911674" y="601"/>
          <a:ext cx="1091782" cy="1091782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893D8FD9-8655-4223-9B07-DA30975E8426}">
      <dsp:nvSpPr>
        <dsp:cNvPr id="0" name=""/>
        <dsp:cNvSpPr/>
      </dsp:nvSpPr>
      <dsp:spPr>
        <a:xfrm rot="10800000">
          <a:off x="1457566" y="1183887"/>
          <a:ext cx="4703120" cy="941367"/>
        </a:xfrm>
        <a:prstGeom prst="homePlate">
          <a:avLst/>
        </a:prstGeom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407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</a:t>
          </a:r>
          <a:r>
            <a:rPr lang="ru-RU" sz="2300" kern="1200" dirty="0" smtClean="0"/>
            <a:t>На поддержку отраслей экономики</a:t>
          </a:r>
          <a:endParaRPr lang="ru-RU" sz="2300" kern="1200" dirty="0"/>
        </a:p>
      </dsp:txBody>
      <dsp:txXfrm rot="10800000">
        <a:off x="1457566" y="1183887"/>
        <a:ext cx="4703120" cy="941367"/>
      </dsp:txXfrm>
    </dsp:sp>
    <dsp:sp modelId="{7EF8BE09-5364-42D7-9760-82274CC4EAA5}">
      <dsp:nvSpPr>
        <dsp:cNvPr id="0" name=""/>
        <dsp:cNvSpPr/>
      </dsp:nvSpPr>
      <dsp:spPr>
        <a:xfrm>
          <a:off x="911674" y="1108679"/>
          <a:ext cx="1091782" cy="1091782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A01653F-C2E2-43B0-A743-EE2969B839FA}">
      <dsp:nvSpPr>
        <dsp:cNvPr id="0" name=""/>
        <dsp:cNvSpPr/>
      </dsp:nvSpPr>
      <dsp:spPr>
        <a:xfrm rot="10800000">
          <a:off x="1457566" y="2291965"/>
          <a:ext cx="4703120" cy="941367"/>
        </a:xfrm>
        <a:prstGeom prst="homePlate">
          <a:avLst/>
        </a:prstGeom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407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</a:t>
          </a:r>
          <a:r>
            <a:rPr lang="ru-RU" sz="2300" kern="1200" dirty="0" smtClean="0"/>
            <a:t>На обеспечение безопасных условий жизнедеятельности</a:t>
          </a:r>
          <a:endParaRPr lang="ru-RU" sz="2300" kern="1200" dirty="0"/>
        </a:p>
      </dsp:txBody>
      <dsp:txXfrm rot="10800000">
        <a:off x="1457566" y="2291965"/>
        <a:ext cx="4703120" cy="941367"/>
      </dsp:txXfrm>
    </dsp:sp>
    <dsp:sp modelId="{3D9C69A5-AD64-4190-A28F-BF140A0F02B3}">
      <dsp:nvSpPr>
        <dsp:cNvPr id="0" name=""/>
        <dsp:cNvSpPr/>
      </dsp:nvSpPr>
      <dsp:spPr>
        <a:xfrm>
          <a:off x="911674" y="2216758"/>
          <a:ext cx="1091782" cy="1091782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2A9B699C-309A-4F58-96F8-D3C1CBDD4436}">
      <dsp:nvSpPr>
        <dsp:cNvPr id="0" name=""/>
        <dsp:cNvSpPr/>
      </dsp:nvSpPr>
      <dsp:spPr>
        <a:xfrm rot="10800000">
          <a:off x="1457566" y="3400043"/>
          <a:ext cx="4703120" cy="941367"/>
        </a:xfrm>
        <a:prstGeom prst="homePlat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407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Общего характера</a:t>
          </a:r>
          <a:endParaRPr lang="ru-RU" sz="2300" kern="1200" dirty="0"/>
        </a:p>
      </dsp:txBody>
      <dsp:txXfrm rot="10800000">
        <a:off x="1457566" y="3400043"/>
        <a:ext cx="4703120" cy="941367"/>
      </dsp:txXfrm>
    </dsp:sp>
    <dsp:sp modelId="{8E35D09F-D250-42A6-AE12-DF88E525A59E}">
      <dsp:nvSpPr>
        <dsp:cNvPr id="0" name=""/>
        <dsp:cNvSpPr/>
      </dsp:nvSpPr>
      <dsp:spPr>
        <a:xfrm>
          <a:off x="911674" y="3324836"/>
          <a:ext cx="1091782" cy="1091782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0.815</cdr:x>
      <cdr:y>0.44195</cdr:y>
    </cdr:from>
    <cdr:to>
      <cdr:x>1</cdr:x>
      <cdr:y>0.5767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5030317" y="1944216"/>
          <a:ext cx="1141883" cy="592784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300" b="1" dirty="0">
              <a:solidFill>
                <a:srgbClr val="FF0000"/>
              </a:solidFill>
            </a:rPr>
            <a:t>к</a:t>
          </a:r>
          <a:r>
            <a:rPr lang="ru-RU" sz="1300" b="1" dirty="0" smtClean="0">
              <a:solidFill>
                <a:srgbClr val="FF0000"/>
              </a:solidFill>
            </a:rPr>
            <a:t> 2014 г. </a:t>
          </a:r>
        </a:p>
        <a:p xmlns:a="http://schemas.openxmlformats.org/drawingml/2006/main">
          <a:pPr algn="ctr"/>
          <a:r>
            <a:rPr lang="ru-RU" sz="1300" b="1" dirty="0" smtClean="0">
              <a:solidFill>
                <a:srgbClr val="FF0000"/>
              </a:solidFill>
            </a:rPr>
            <a:t>+ 41,3</a:t>
          </a:r>
          <a:endParaRPr lang="ru-RU" sz="13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307734" cy="340439"/>
          </a:xfrm>
          <a:prstGeom prst="rect">
            <a:avLst/>
          </a:prstGeom>
        </p:spPr>
        <p:txBody>
          <a:bodyPr vert="horz" lIns="91363" tIns="45683" rIns="91363" bIns="4568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893" y="1"/>
            <a:ext cx="4307734" cy="340439"/>
          </a:xfrm>
          <a:prstGeom prst="rect">
            <a:avLst/>
          </a:prstGeom>
        </p:spPr>
        <p:txBody>
          <a:bodyPr vert="horz" lIns="91363" tIns="45683" rIns="91363" bIns="45683" rtlCol="0"/>
          <a:lstStyle>
            <a:lvl1pPr algn="r">
              <a:defRPr sz="1200"/>
            </a:lvl1pPr>
          </a:lstStyle>
          <a:p>
            <a:fld id="{CB4F2643-AE9E-4D58-BEF5-D25B2A2173D4}" type="datetimeFigureOut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13200" y="511175"/>
            <a:ext cx="1916113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3" tIns="45683" rIns="91363" bIns="4568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94" y="3234178"/>
            <a:ext cx="7952739" cy="3063954"/>
          </a:xfrm>
          <a:prstGeom prst="rect">
            <a:avLst/>
          </a:prstGeom>
        </p:spPr>
        <p:txBody>
          <a:bodyPr vert="horz" lIns="91363" tIns="45683" rIns="91363" bIns="4568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6467168"/>
            <a:ext cx="4307734" cy="340439"/>
          </a:xfrm>
          <a:prstGeom prst="rect">
            <a:avLst/>
          </a:prstGeom>
        </p:spPr>
        <p:txBody>
          <a:bodyPr vert="horz" lIns="91363" tIns="45683" rIns="91363" bIns="4568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893" y="6467168"/>
            <a:ext cx="4307734" cy="340439"/>
          </a:xfrm>
          <a:prstGeom prst="rect">
            <a:avLst/>
          </a:prstGeom>
        </p:spPr>
        <p:txBody>
          <a:bodyPr vert="horz" lIns="91363" tIns="45683" rIns="91363" bIns="45683" rtlCol="0" anchor="b"/>
          <a:lstStyle>
            <a:lvl1pPr algn="r">
              <a:defRPr sz="1200"/>
            </a:lvl1pPr>
          </a:lstStyle>
          <a:p>
            <a:fld id="{18EC95F5-E847-40CD-AD27-713128D4D1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732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6556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1433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2363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2059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6166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74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4662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1142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3064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306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2052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9961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6690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5981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9683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7752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8470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757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6523" y="1828800"/>
            <a:ext cx="61722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36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9221-65D1-4BE2-A89A-C72AE799859C}" type="datetime1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28700" y="4442264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C5D5-5FF2-4757-B72C-C7553F5B9328}" type="datetime1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77CF-9D89-4662-B143-6FB1393037E4}" type="datetime1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42900" y="2133601"/>
            <a:ext cx="6172200" cy="603461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E6CE1-1A75-4C0C-85C6-908499F8A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496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F9BD-73DF-4FD5-BDD2-D3C1C47192C2}" type="datetime1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812800"/>
            <a:ext cx="531495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0150" y="3343715"/>
            <a:ext cx="5314950" cy="2012949"/>
          </a:xfrm>
        </p:spPr>
        <p:txBody>
          <a:bodyPr anchor="t"/>
          <a:lstStyle>
            <a:lvl1pPr marL="54864" indent="0" algn="l"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87C7-8A7A-4010-B93A-D5CAF3BCDAE4}" type="datetime1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43600" y="8555568"/>
            <a:ext cx="571500" cy="48683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7B0C-3D1C-413F-8C28-C7EE2191D5DB}" type="datetime1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100118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046817"/>
            <a:ext cx="3031331" cy="100118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149601"/>
            <a:ext cx="3030141" cy="501861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149601"/>
            <a:ext cx="3031331" cy="501861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152E-9A31-47D9-8721-1EC5DF376470}" type="datetime1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1BA2-58DB-4E0E-9AD0-487AFB5B2817}" type="datetime1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0F71-6AEB-4F90-8238-E6F43B611203}" type="datetime1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65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2032001"/>
            <a:ext cx="2256235" cy="6136217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FFEB-A6C0-49F2-B96F-213B926993BE}" type="datetime1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12800"/>
            <a:ext cx="41148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5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71600" y="2442633"/>
            <a:ext cx="41148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4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0" y="1555716"/>
            <a:ext cx="41148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51DC-EFAF-4EF3-B01F-C21AD5A37BB6}" type="datetime1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342900" y="8555568"/>
            <a:ext cx="16002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8A2BD6-A293-4F65-BB3C-79B219F9A613}" type="datetime1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343150" y="8555568"/>
            <a:ext cx="21717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943600" y="8555568"/>
            <a:ext cx="5715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075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11480" indent="-30861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51510" indent="-212598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17145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014984" indent="-13716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5900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3594" indent="-13716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74470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346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7622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31.png"/><Relationship Id="rId10" Type="http://schemas.openxmlformats.org/officeDocument/2006/relationships/image" Target="../media/image75.png"/><Relationship Id="rId4" Type="http://schemas.openxmlformats.org/officeDocument/2006/relationships/image" Target="../media/image70.png"/><Relationship Id="rId9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jpe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openxmlformats.org/officeDocument/2006/relationships/image" Target="../media/image6.png"/><Relationship Id="rId10" Type="http://schemas.openxmlformats.org/officeDocument/2006/relationships/image" Target="../media/image18.jpeg"/><Relationship Id="rId19" Type="http://schemas.openxmlformats.org/officeDocument/2006/relationships/image" Target="../media/image27.gif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57166" y="7358082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Подготовлен на основании постановления Мэрии города Кызыла</a:t>
            </a:r>
          </a:p>
          <a:p>
            <a:pPr algn="ctr"/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30.11.2015 № 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1270 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одобрении проекта решения Хурала представителей г. Кызыла «О бюджете городского округа «Город Кызыл Республики Тыва» на 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2016"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656" y="899592"/>
            <a:ext cx="6408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Городской округ </a:t>
            </a:r>
            <a:r>
              <a:rPr lang="ru-RU" sz="20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2000" b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Кызыл </a:t>
            </a:r>
            <a:r>
              <a:rPr lang="ru-RU" sz="2000" b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Республики </a:t>
            </a:r>
            <a:r>
              <a:rPr lang="ru-RU" sz="20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Тыва»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2656" y="1979712"/>
            <a:ext cx="6264696" cy="193899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БЮДЖЕТ </a:t>
            </a:r>
            <a:endParaRPr lang="ru-RU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ДЛЯ ГРАЖДАН</a:t>
            </a:r>
          </a:p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2016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8368" y="4109192"/>
            <a:ext cx="5192960" cy="295232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62" t="5852" r="51227" b="29257"/>
          <a:stretch>
            <a:fillRect/>
          </a:stretch>
        </p:blipFill>
        <p:spPr bwMode="auto">
          <a:xfrm>
            <a:off x="3284984" y="251520"/>
            <a:ext cx="604052" cy="64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536028" y="1331640"/>
            <a:ext cx="6061324" cy="31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3879719601"/>
              </p:ext>
            </p:extLst>
          </p:nvPr>
        </p:nvGraphicFramePr>
        <p:xfrm>
          <a:off x="332656" y="8604448"/>
          <a:ext cx="6264696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1946" y="1589755"/>
            <a:ext cx="5313872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Доходы бюджета – денежные средства, поступающие в распоряжение органов местной власти города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1946" y="995467"/>
            <a:ext cx="5313872" cy="3000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13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1947" y="2322368"/>
            <a:ext cx="5313871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500" dirty="0"/>
              <a:t>Доходы бюджета любого уровня состоят из налоговых и неналоговых доходов, а также безвозмездных поступлений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3852" y="7593166"/>
            <a:ext cx="1960128" cy="8957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465" y="8488959"/>
            <a:ext cx="5992887" cy="475529"/>
          </a:xfrm>
          <a:prstGeom prst="rect">
            <a:avLst/>
          </a:prstGeom>
        </p:spPr>
      </p:pic>
      <p:graphicFrame>
        <p:nvGraphicFramePr>
          <p:cNvPr id="2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64445160"/>
              </p:ext>
            </p:extLst>
          </p:nvPr>
        </p:nvGraphicFramePr>
        <p:xfrm>
          <a:off x="1061947" y="2978063"/>
          <a:ext cx="5313872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233"/>
                <a:gridCol w="1927214"/>
                <a:gridCol w="1590425"/>
              </a:tblGrid>
              <a:tr h="42582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НАЛОГОВЫЕ ДОХОДЫ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НЕНАЛОГОВЫЕ ДОХОДЫ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</a:rPr>
                        <a:t>БЕЗВОЗМЕЗДНЫЕ ПОСТУПЛЕНИЯ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5306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Поступления от уплаты налогов, установленных Налоговым кодексом РФ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Платежи установленные законодательством Российской</a:t>
                      </a:r>
                      <a:r>
                        <a:rPr lang="ru-RU" sz="1200" baseline="0" dirty="0" smtClean="0"/>
                        <a:t> Федерации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Поступления из республиканского бюджета 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34721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налог на доходы физических лиц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арендная</a:t>
                      </a:r>
                      <a:r>
                        <a:rPr lang="ru-RU" sz="1100" baseline="0" dirty="0" smtClean="0"/>
                        <a:t> плата за землю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дотации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</a:tr>
              <a:tr h="347214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100" dirty="0" smtClean="0"/>
                        <a:t> акцизы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доходы от использования муниципального имущества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субсидии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</a:tr>
              <a:tr h="40160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единый налог на вмененный доход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плата за негативное воздействие на окружающую среду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100" dirty="0" smtClean="0"/>
                        <a:t> субвенции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</a:tr>
              <a:tr h="36470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единый сельскохозяйственный налог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доходы от реализации муниципального имущества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иные межбюджетные трансферты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</a:tr>
              <a:tr h="4913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налог, взимаемый в связи с применением патентной системы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доходы от продажи земельных участков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68580" marR="68580" marT="34290" marB="34290"/>
                </a:tc>
              </a:tr>
              <a:tr h="34721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налог на имущество физических лиц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штрафы,</a:t>
                      </a:r>
                      <a:r>
                        <a:rPr lang="ru-RU" sz="1100" baseline="0" dirty="0" smtClean="0"/>
                        <a:t> возмещение ущерба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68580" marR="68580" marT="34290" marB="34290"/>
                </a:tc>
              </a:tr>
              <a:tr h="20308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земельный налог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68580" marR="68580" marT="34290" marB="34290"/>
                </a:tc>
              </a:tr>
              <a:tr h="20308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госпошлина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6866" y="34790"/>
            <a:ext cx="6444031" cy="883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48744" y="1244725"/>
            <a:ext cx="5468522" cy="40011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026" y="1907704"/>
            <a:ext cx="5905318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9180" y="4247964"/>
            <a:ext cx="1395606" cy="3231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94180" y="4247964"/>
            <a:ext cx="1845373" cy="3231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3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0099" y="6311246"/>
            <a:ext cx="2331313" cy="11696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На поддержку мер по обеспечению сбаланси –рованности бюджетов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08720" y="5004048"/>
            <a:ext cx="1800201" cy="100811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На выравнивание  бюджетной  обеспеченности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0026" y="4247964"/>
            <a:ext cx="1883604" cy="3231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996952" y="5004047"/>
            <a:ext cx="1642601" cy="278658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Предоставляются на финансирование "переданных" другим публично-правовым образованиям полномочий</a:t>
            </a:r>
            <a:endParaRPr lang="ru-RU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785092" y="5004048"/>
            <a:ext cx="1740253" cy="272882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Предоставляются на условиях долевого софинансирования расходов других бюджетов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748744" y="4638462"/>
            <a:ext cx="0" cy="161194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561828" y="4638462"/>
            <a:ext cx="0" cy="365586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3575322" y="4785719"/>
            <a:ext cx="428628" cy="1191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5715653" y="4769624"/>
            <a:ext cx="396438" cy="1191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Группа 39"/>
          <p:cNvGrpSpPr>
            <a:grpSpLocks/>
          </p:cNvGrpSpPr>
          <p:nvPr/>
        </p:nvGrpSpPr>
        <p:grpSpPr bwMode="auto">
          <a:xfrm>
            <a:off x="1052736" y="3563887"/>
            <a:ext cx="4860540" cy="648467"/>
            <a:chOff x="1140594" y="3214686"/>
            <a:chExt cx="2431274" cy="1143802"/>
          </a:xfrm>
          <a:effectLst>
            <a:glow rad="139700">
              <a:schemeClr val="bg1">
                <a:alpha val="40000"/>
              </a:schemeClr>
            </a:glow>
          </a:effectLst>
        </p:grpSpPr>
        <p:cxnSp>
          <p:nvCxnSpPr>
            <p:cNvPr id="38" name="Прямая соединительная линия 37"/>
            <p:cNvCxnSpPr/>
            <p:nvPr/>
          </p:nvCxnSpPr>
          <p:spPr>
            <a:xfrm>
              <a:off x="1142181" y="3857414"/>
              <a:ext cx="2428100" cy="2114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 flipH="1" flipV="1">
              <a:off x="2034340" y="3538165"/>
              <a:ext cx="646957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 flipH="1" flipV="1">
              <a:off x="890850" y="4107158"/>
              <a:ext cx="501074" cy="1587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 flipH="1" flipV="1">
              <a:off x="2106487" y="4107158"/>
              <a:ext cx="501074" cy="1587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 flipH="1" flipV="1">
              <a:off x="3320538" y="4107158"/>
              <a:ext cx="501074" cy="1586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465" y="8488959"/>
            <a:ext cx="5992887" cy="47552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69" y="104395"/>
            <a:ext cx="6444031" cy="883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60" y="1043608"/>
            <a:ext cx="5250693" cy="71558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ctr"/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 функциям государства </a:t>
            </a:r>
          </a:p>
          <a:p>
            <a:pPr algn="ctr"/>
            <a:endParaRPr lang="ru-RU" sz="13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285" y="2987824"/>
            <a:ext cx="689483" cy="565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96" y="3491880"/>
            <a:ext cx="615013" cy="495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696" y="3923928"/>
            <a:ext cx="656424" cy="471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696" y="4355976"/>
            <a:ext cx="689482" cy="567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704" y="4860032"/>
            <a:ext cx="542380" cy="423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6712" y="5292080"/>
            <a:ext cx="528001" cy="35195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112500"/>
          </a:effectLst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704" y="5652749"/>
            <a:ext cx="656421" cy="50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6712" y="6115471"/>
            <a:ext cx="573600" cy="553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TextBox 49"/>
          <p:cNvSpPr txBox="1"/>
          <p:nvPr/>
        </p:nvSpPr>
        <p:spPr>
          <a:xfrm>
            <a:off x="1512370" y="1547664"/>
            <a:ext cx="4837455" cy="507831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667749" y="2051720"/>
            <a:ext cx="468207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dirty="0"/>
              <a:t>Общегосударственные </a:t>
            </a:r>
            <a:r>
              <a:rPr lang="ru-RU" sz="1500" dirty="0" smtClean="0"/>
              <a:t>вопросы</a:t>
            </a:r>
          </a:p>
          <a:p>
            <a:endParaRPr lang="ru-RU" sz="900" dirty="0"/>
          </a:p>
        </p:txBody>
      </p:sp>
      <p:sp>
        <p:nvSpPr>
          <p:cNvPr id="62" name="TextBox 61"/>
          <p:cNvSpPr txBox="1"/>
          <p:nvPr/>
        </p:nvSpPr>
        <p:spPr>
          <a:xfrm>
            <a:off x="1660303" y="2483768"/>
            <a:ext cx="4690393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dirty="0"/>
              <a:t>Пожарная безопасность</a:t>
            </a:r>
            <a:r>
              <a:rPr lang="ru-RU" sz="1500" dirty="0" smtClean="0"/>
              <a:t>, предупреждение чрезвычайных ситуаций</a:t>
            </a:r>
            <a:endParaRPr lang="ru-RU" sz="900" dirty="0"/>
          </a:p>
        </p:txBody>
      </p:sp>
      <p:sp>
        <p:nvSpPr>
          <p:cNvPr id="63" name="TextBox 62"/>
          <p:cNvSpPr txBox="1"/>
          <p:nvPr/>
        </p:nvSpPr>
        <p:spPr>
          <a:xfrm>
            <a:off x="1660304" y="3059832"/>
            <a:ext cx="4689522" cy="323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dirty="0"/>
              <a:t>Национальная </a:t>
            </a:r>
            <a:r>
              <a:rPr lang="ru-RU" sz="1500" dirty="0" smtClean="0"/>
              <a:t>экономика</a:t>
            </a:r>
            <a:endParaRPr lang="ru-RU" sz="975" dirty="0"/>
          </a:p>
        </p:txBody>
      </p:sp>
      <p:sp>
        <p:nvSpPr>
          <p:cNvPr id="65" name="TextBox 64"/>
          <p:cNvSpPr txBox="1"/>
          <p:nvPr/>
        </p:nvSpPr>
        <p:spPr>
          <a:xfrm>
            <a:off x="1667750" y="3491880"/>
            <a:ext cx="4682076" cy="323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dirty="0"/>
              <a:t>Жилищно-коммунальное </a:t>
            </a:r>
            <a:r>
              <a:rPr lang="ru-RU" sz="1500" dirty="0" smtClean="0"/>
              <a:t>хозяйство</a:t>
            </a:r>
            <a:endParaRPr lang="ru-RU" sz="975" dirty="0"/>
          </a:p>
        </p:txBody>
      </p:sp>
      <p:sp>
        <p:nvSpPr>
          <p:cNvPr id="69" name="TextBox 68"/>
          <p:cNvSpPr txBox="1"/>
          <p:nvPr/>
        </p:nvSpPr>
        <p:spPr>
          <a:xfrm>
            <a:off x="1667750" y="3923928"/>
            <a:ext cx="468207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Образование</a:t>
            </a:r>
          </a:p>
          <a:p>
            <a:endParaRPr lang="ru-RU" sz="900" dirty="0"/>
          </a:p>
        </p:txBody>
      </p:sp>
      <p:sp>
        <p:nvSpPr>
          <p:cNvPr id="70" name="TextBox 69"/>
          <p:cNvSpPr txBox="1"/>
          <p:nvPr/>
        </p:nvSpPr>
        <p:spPr>
          <a:xfrm>
            <a:off x="1665962" y="4355976"/>
            <a:ext cx="468386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dirty="0"/>
              <a:t>Культура, </a:t>
            </a:r>
            <a:r>
              <a:rPr lang="ru-RU" sz="1500" dirty="0" smtClean="0"/>
              <a:t>кинематография</a:t>
            </a:r>
          </a:p>
          <a:p>
            <a:endParaRPr lang="ru-RU" sz="9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1667749" y="4788024"/>
            <a:ext cx="4682075" cy="473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500" dirty="0"/>
              <a:t>Социальная </a:t>
            </a:r>
            <a:r>
              <a:rPr lang="ru-RU" sz="1500" dirty="0" smtClean="0"/>
              <a:t>политика</a:t>
            </a:r>
          </a:p>
          <a:p>
            <a:endParaRPr lang="ru-RU" sz="975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667748" y="5256073"/>
            <a:ext cx="468207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500" dirty="0"/>
              <a:t>Физическая культура и </a:t>
            </a:r>
            <a:r>
              <a:rPr lang="ru-RU" sz="1500" dirty="0" smtClean="0"/>
              <a:t>спорт</a:t>
            </a:r>
          </a:p>
          <a:p>
            <a:endParaRPr lang="ru-RU" sz="9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667747" y="5709207"/>
            <a:ext cx="4682076" cy="323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500" dirty="0"/>
              <a:t>Средства массовой </a:t>
            </a:r>
            <a:r>
              <a:rPr lang="ru-RU" sz="1500" dirty="0" smtClean="0"/>
              <a:t>информации</a:t>
            </a:r>
            <a:endParaRPr lang="ru-RU" sz="975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1667747" y="6115470"/>
            <a:ext cx="4682076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500" dirty="0"/>
              <a:t>Обслуживание государственного и </a:t>
            </a:r>
          </a:p>
          <a:p>
            <a:r>
              <a:rPr lang="ru-RU" sz="1500" dirty="0"/>
              <a:t>муниципального </a:t>
            </a:r>
            <a:r>
              <a:rPr lang="ru-RU" sz="1500" dirty="0" smtClean="0"/>
              <a:t>долга</a:t>
            </a:r>
            <a:endParaRPr lang="ru-RU" sz="1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2696" y="2051720"/>
            <a:ext cx="656424" cy="551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2696" y="2495303"/>
            <a:ext cx="656424" cy="564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48481" y="8488959"/>
            <a:ext cx="5992887" cy="4755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13969" y="172869"/>
            <a:ext cx="6444031" cy="883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7244" y="937757"/>
            <a:ext cx="5578100" cy="30008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</a:t>
            </a:r>
            <a:endParaRPr lang="ru-RU" sz="13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32658" y="1526540"/>
            <a:ext cx="5197115" cy="507831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350" dirty="0"/>
              <a:t>Муниципальный долг - это долговые обязательства бюджета, выраженные в валюте Российской Федерации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62942" y="3032540"/>
            <a:ext cx="5197115" cy="30008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350" dirty="0">
                <a:solidFill>
                  <a:schemeClr val="bg1"/>
                </a:solidFill>
              </a:rPr>
              <a:t>Структура муниципального долга выглядит следующим образом:</a:t>
            </a:r>
          </a:p>
        </p:txBody>
      </p:sp>
      <p:grpSp>
        <p:nvGrpSpPr>
          <p:cNvPr id="137" name="Группа 136"/>
          <p:cNvGrpSpPr/>
          <p:nvPr/>
        </p:nvGrpSpPr>
        <p:grpSpPr>
          <a:xfrm>
            <a:off x="1852931" y="3275856"/>
            <a:ext cx="4458986" cy="1590381"/>
            <a:chOff x="1928794" y="2800262"/>
            <a:chExt cx="2726856" cy="1413671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2571736" y="2980545"/>
              <a:ext cx="2071702" cy="5715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  <a:p>
              <a:pPr algn="ctr"/>
              <a:r>
                <a:rPr lang="ru-RU" sz="1350" dirty="0"/>
                <a:t>Привлечение</a:t>
              </a:r>
              <a:r>
                <a:rPr lang="ru-RU" sz="1200" dirty="0"/>
                <a:t> </a:t>
              </a:r>
              <a:r>
                <a:rPr lang="ru-RU" sz="1350" dirty="0"/>
                <a:t>бюджетных кредитов</a:t>
              </a:r>
            </a:p>
            <a:p>
              <a:pPr algn="ctr"/>
              <a:endParaRPr lang="ru-RU" sz="1200" dirty="0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2583948" y="3642429"/>
              <a:ext cx="2071702" cy="5715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00" dirty="0"/>
            </a:p>
            <a:p>
              <a:pPr algn="ctr"/>
              <a:r>
                <a:rPr lang="ru-RU" sz="1425" dirty="0"/>
                <a:t>Привлечение банковских кредитов</a:t>
              </a:r>
            </a:p>
            <a:p>
              <a:pPr algn="ctr"/>
              <a:endParaRPr lang="ru-RU" sz="1350" dirty="0"/>
            </a:p>
          </p:txBody>
        </p:sp>
        <p:grpSp>
          <p:nvGrpSpPr>
            <p:cNvPr id="115" name="Группа 114"/>
            <p:cNvGrpSpPr/>
            <p:nvPr/>
          </p:nvGrpSpPr>
          <p:grpSpPr>
            <a:xfrm rot="16200000">
              <a:off x="1692413" y="3036644"/>
              <a:ext cx="1127918" cy="655154"/>
              <a:chOff x="5179871" y="2071677"/>
              <a:chExt cx="2476245" cy="655155"/>
            </a:xfrm>
          </p:grpSpPr>
          <p:cxnSp>
            <p:nvCxnSpPr>
              <p:cNvPr id="116" name="Прямая соединительная линия 115"/>
              <p:cNvCxnSpPr/>
              <p:nvPr/>
            </p:nvCxnSpPr>
            <p:spPr>
              <a:xfrm rot="5400000" flipV="1">
                <a:off x="6417994" y="833554"/>
                <a:ext cx="0" cy="2476245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>
                <a:endCxn id="69" idx="1"/>
              </p:cNvCxnSpPr>
              <p:nvPr/>
            </p:nvCxnSpPr>
            <p:spPr>
              <a:xfrm rot="5400000">
                <a:off x="4852294" y="2399254"/>
                <a:ext cx="655155" cy="1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3" name="Прямая соединительная линия 132"/>
            <p:cNvCxnSpPr>
              <a:endCxn id="66" idx="1"/>
            </p:cNvCxnSpPr>
            <p:nvPr/>
          </p:nvCxnSpPr>
          <p:spPr>
            <a:xfrm>
              <a:off x="1928794" y="3264867"/>
              <a:ext cx="642942" cy="143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147" y="3434465"/>
            <a:ext cx="1152763" cy="1122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1362942" y="2210802"/>
            <a:ext cx="5197115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bg1"/>
                </a:solidFill>
              </a:rPr>
              <a:t>Поскольку бюджет города К</a:t>
            </a:r>
            <a:r>
              <a:rPr lang="ru-RU" sz="1200" dirty="0" smtClean="0">
                <a:solidFill>
                  <a:schemeClr val="bg1"/>
                </a:solidFill>
              </a:rPr>
              <a:t>ызыла </a:t>
            </a:r>
            <a:r>
              <a:rPr lang="ru-RU" sz="1200" dirty="0">
                <a:solidFill>
                  <a:schemeClr val="bg1"/>
                </a:solidFill>
              </a:rPr>
              <a:t>формируется с дефицитом, то для финансирования расходов, не обеспеченных доходами, привлекаются банковские кредиты, кредиты из </a:t>
            </a:r>
            <a:r>
              <a:rPr lang="ru-RU" sz="1200" dirty="0" smtClean="0">
                <a:solidFill>
                  <a:schemeClr val="bg1"/>
                </a:solidFill>
              </a:rPr>
              <a:t>вышестоящих бюджетов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2942" y="4995846"/>
            <a:ext cx="5197115" cy="2943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8481" y="8488959"/>
            <a:ext cx="5992887" cy="4755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278" y="35655"/>
            <a:ext cx="6444031" cy="883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082" y="1533876"/>
            <a:ext cx="6438994" cy="858512"/>
          </a:xfrm>
        </p:spPr>
        <p:txBody>
          <a:bodyPr/>
          <a:lstStyle/>
          <a:p>
            <a:r>
              <a:rPr lang="ru-RU" sz="1500" dirty="0">
                <a:solidFill>
                  <a:schemeClr val="tx1"/>
                </a:solidFill>
                <a:effectLst/>
              </a:rPr>
              <a:t>Изменение нормативов зачисления </a:t>
            </a:r>
            <a:r>
              <a:rPr lang="ru-RU" sz="1500" dirty="0" smtClean="0">
                <a:solidFill>
                  <a:schemeClr val="tx1"/>
                </a:solidFill>
                <a:effectLst/>
              </a:rPr>
              <a:t>налоговых</a:t>
            </a:r>
            <a:br>
              <a:rPr lang="ru-RU" sz="1500" dirty="0" smtClean="0">
                <a:solidFill>
                  <a:schemeClr val="tx1"/>
                </a:solidFill>
                <a:effectLst/>
              </a:rPr>
            </a:br>
            <a:r>
              <a:rPr lang="ru-RU" sz="15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500" dirty="0">
                <a:solidFill>
                  <a:schemeClr val="tx1"/>
                </a:solidFill>
                <a:effectLst/>
              </a:rPr>
              <a:t>и неналоговых доходов в бюджет городского </a:t>
            </a:r>
            <a:r>
              <a:rPr lang="ru-RU" sz="1500" dirty="0" smtClean="0">
                <a:solidFill>
                  <a:schemeClr val="tx1"/>
                </a:solidFill>
                <a:effectLst/>
              </a:rPr>
              <a:t>округа</a:t>
            </a:r>
            <a:br>
              <a:rPr lang="ru-RU" sz="1500" dirty="0" smtClean="0">
                <a:solidFill>
                  <a:schemeClr val="tx1"/>
                </a:solidFill>
                <a:effectLst/>
              </a:rPr>
            </a:br>
            <a:r>
              <a:rPr lang="ru-RU" sz="15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500" dirty="0">
                <a:solidFill>
                  <a:schemeClr val="tx1"/>
                </a:solidFill>
                <a:effectLst/>
              </a:rPr>
              <a:t>«Город Кызыл Республики Тыва»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321447" y="3178959"/>
          <a:ext cx="6322264" cy="2998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  <a:gridCol w="535785"/>
                <a:gridCol w="589364"/>
                <a:gridCol w="642942"/>
                <a:gridCol w="642942"/>
                <a:gridCol w="696521"/>
              </a:tblGrid>
              <a:tr h="27813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Доходные источники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Норматив (%)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8130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2012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2013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2014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2015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2016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I</a:t>
                      </a:r>
                      <a:r>
                        <a:rPr lang="ru-RU" sz="1200" b="1" dirty="0" smtClean="0"/>
                        <a:t>. Налоговые доходы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30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30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20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20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20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1,4496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1,4464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0,8157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имущество организаций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50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II</a:t>
                      </a:r>
                      <a:r>
                        <a:rPr lang="ru-RU" sz="1200" b="1" dirty="0" smtClean="0"/>
                        <a:t>. Неналоговые доходы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L="68580" marR="68580" marT="34290" marB="34290"/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аренды и продажи земельных участков, государственная собственность на которые не разграничена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80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80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Плата за негативное воздействие на окружающую</a:t>
                      </a:r>
                      <a:r>
                        <a:rPr lang="ru-RU" sz="1200" baseline="0" dirty="0" smtClean="0"/>
                        <a:t> среду</a:t>
                      </a:r>
                      <a:endParaRPr lang="ru-RU" sz="12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55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465" y="8488959"/>
            <a:ext cx="5992887" cy="4755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69" y="0"/>
            <a:ext cx="6444031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640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90" y="1285852"/>
            <a:ext cx="6429420" cy="1075371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effectLst/>
              </a:rPr>
              <a:t>Виды доходов, нормативы и основания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зачисления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>
                <a:solidFill>
                  <a:schemeClr val="tx1"/>
                </a:solidFill>
                <a:effectLst/>
              </a:rPr>
              <a:t>доходов в бюджет городского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округа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>
                <a:solidFill>
                  <a:schemeClr val="tx1"/>
                </a:solidFill>
                <a:effectLst/>
              </a:rPr>
              <a:t>«Город Кызыл Республики Тыва» в 2016 году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1806172558"/>
              </p:ext>
            </p:extLst>
          </p:nvPr>
        </p:nvGraphicFramePr>
        <p:xfrm>
          <a:off x="342900" y="2857489"/>
          <a:ext cx="6247232" cy="4295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629"/>
                <a:gridCol w="1125149"/>
                <a:gridCol w="2357454"/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Виды доходов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Норматив зачисления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Основание зачисления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</a:t>
                      </a:r>
                      <a:r>
                        <a:rPr lang="ru-RU" sz="1400" dirty="0" smtClean="0"/>
                        <a:t>. Налоговые доходы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</a:tr>
              <a:tr h="64923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15%</a:t>
                      </a:r>
                    </a:p>
                    <a:p>
                      <a:pPr algn="r"/>
                      <a:r>
                        <a:rPr lang="ru-RU" sz="1200" dirty="0" smtClean="0"/>
                        <a:t>5%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п.2 ст. 61.2 БК РФ*</a:t>
                      </a:r>
                    </a:p>
                    <a:p>
                      <a:r>
                        <a:rPr lang="ru-RU" sz="1200" dirty="0" smtClean="0"/>
                        <a:t>ст.1 Закона РТ от 05.12.2008 № 1093 ВХ-2 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11658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на автомобильный бензин, прямогонный бензин, дизельное топливо, моторные масла для дизельных и карбюраторных</a:t>
                      </a:r>
                      <a:r>
                        <a:rPr lang="ru-RU" sz="1200" baseline="0" dirty="0" smtClean="0"/>
                        <a:t> (</a:t>
                      </a:r>
                      <a:r>
                        <a:rPr lang="ru-RU" sz="1200" baseline="0" dirty="0" err="1" smtClean="0"/>
                        <a:t>инжекторных</a:t>
                      </a:r>
                      <a:r>
                        <a:rPr lang="ru-RU" sz="1200" baseline="0" dirty="0" smtClean="0"/>
                        <a:t>) двигателей, производимые на территории РФ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0,8157%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приложение к Закону</a:t>
                      </a:r>
                      <a:r>
                        <a:rPr lang="ru-RU" sz="1200" baseline="0" dirty="0" smtClean="0"/>
                        <a:t> РТ о республиканском бюджете РТ на 2016 год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8065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Единый налог на вмененный доход, единый сельскохозяйственный налог</a:t>
                      </a:r>
                      <a:r>
                        <a:rPr lang="ru-RU" sz="1200" baseline="0" dirty="0" smtClean="0"/>
                        <a:t> и</a:t>
                      </a:r>
                      <a:r>
                        <a:rPr lang="ru-RU" sz="1200" dirty="0" smtClean="0"/>
                        <a:t> налог, взимаемый в связи с применением патентной системы 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п.2 ст. 61.2 БК РФ</a:t>
                      </a:r>
                    </a:p>
                    <a:p>
                      <a:endParaRPr lang="ru-RU" sz="1200" dirty="0"/>
                    </a:p>
                  </a:txBody>
                  <a:tcPr marL="68580" marR="68580" marT="34290" marB="34290"/>
                </a:tc>
              </a:tr>
              <a:tr h="6272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Местные налоги (налог на имущество физических лиц, земельный налог)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п.1 ст. 61.2 БК РФ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6973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госпошлина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п.2 ст. 61.2 БК РФ</a:t>
                      </a: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465" y="8488959"/>
            <a:ext cx="5992887" cy="4755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388" y="58104"/>
            <a:ext cx="6444031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095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321447" y="2536017"/>
          <a:ext cx="6247232" cy="360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629"/>
                <a:gridCol w="1125149"/>
                <a:gridCol w="2357454"/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Виды доходов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Норматив зачисления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Основание зачисления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II</a:t>
                      </a:r>
                      <a:r>
                        <a:rPr lang="ru-RU" sz="1400" dirty="0" smtClean="0"/>
                        <a:t>. Неналоговые доходы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</a:tr>
              <a:tr h="9829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аренды и продажи земельных участков, государственная собственность на которые не разграничена</a:t>
                      </a:r>
                      <a:r>
                        <a:rPr lang="ru-RU" sz="1200" baseline="0" dirty="0" smtClean="0"/>
                        <a:t> и которые расположены в границах городского округа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ст. 62 БК РФ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49079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 продажи муниципального имущества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ст. 42, 62</a:t>
                      </a:r>
                      <a:r>
                        <a:rPr lang="ru-RU" sz="1200" baseline="0" dirty="0" smtClean="0"/>
                        <a:t> БК РФ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4822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Плата за негативное воздействие на окружающую</a:t>
                      </a:r>
                      <a:r>
                        <a:rPr lang="ru-RU" sz="1200" baseline="0" dirty="0" smtClean="0"/>
                        <a:t> среду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55%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ст. 62 БК РФ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Штрафы,</a:t>
                      </a:r>
                      <a:r>
                        <a:rPr lang="ru-RU" sz="1200" baseline="0" dirty="0" smtClean="0"/>
                        <a:t> денежные взыскания и возмещение ущерба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ст. 41, 62 БК РФ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III</a:t>
                      </a:r>
                      <a:r>
                        <a:rPr lang="ru-RU" sz="1400" dirty="0" smtClean="0"/>
                        <a:t>. Безвозмездные поступления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Закон</a:t>
                      </a:r>
                      <a:r>
                        <a:rPr lang="ru-RU" sz="1200" baseline="0" dirty="0" smtClean="0"/>
                        <a:t> РТ о республиканском бюджете РТ на 2016 год</a:t>
                      </a:r>
                      <a:endParaRPr lang="ru-RU" sz="1200" dirty="0" smtClean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120" y="8460432"/>
            <a:ext cx="5992887" cy="4755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610" y="70387"/>
            <a:ext cx="6444031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7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872795"/>
            <a:ext cx="6172200" cy="610973"/>
          </a:xfrm>
        </p:spPr>
        <p:txBody>
          <a:bodyPr/>
          <a:lstStyle/>
          <a:p>
            <a:r>
              <a:rPr lang="ru-RU" sz="1500" dirty="0">
                <a:solidFill>
                  <a:schemeClr val="tx1"/>
                </a:solidFill>
                <a:effectLst/>
              </a:rPr>
              <a:t>Основные виды доходов бюджета городского округа </a:t>
            </a:r>
            <a:r>
              <a:rPr lang="ru-RU" sz="15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500" dirty="0" smtClean="0">
                <a:solidFill>
                  <a:schemeClr val="tx1"/>
                </a:solidFill>
                <a:effectLst/>
              </a:rPr>
            </a:br>
            <a:r>
              <a:rPr lang="ru-RU" sz="1500" dirty="0" smtClean="0">
                <a:solidFill>
                  <a:schemeClr val="tx1"/>
                </a:solidFill>
                <a:effectLst/>
              </a:rPr>
              <a:t>«</a:t>
            </a:r>
            <a:r>
              <a:rPr lang="ru-RU" sz="1500" dirty="0">
                <a:solidFill>
                  <a:schemeClr val="tx1"/>
                </a:solidFill>
                <a:effectLst/>
              </a:rPr>
              <a:t>Город Кызыл Республики Тыва», млн. руб. (%)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66491024"/>
              </p:ext>
            </p:extLst>
          </p:nvPr>
        </p:nvGraphicFramePr>
        <p:xfrm>
          <a:off x="545341" y="2911069"/>
          <a:ext cx="5969761" cy="4125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489"/>
                <a:gridCol w="673676"/>
                <a:gridCol w="466391"/>
                <a:gridCol w="725497"/>
                <a:gridCol w="466391"/>
                <a:gridCol w="673676"/>
                <a:gridCol w="445641"/>
              </a:tblGrid>
              <a:tr h="26451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Виды доходов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2014 факт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2015 план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2016 прогноз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264511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сумма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сумма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сумма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ДОХОДЫ ВСЕГО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2842,2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100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3115,9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100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2326,6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100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том числе: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ru-RU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ru-RU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ru-RU" sz="120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I</a:t>
                      </a:r>
                      <a:r>
                        <a:rPr lang="ru-RU" sz="1200" b="1" dirty="0" smtClean="0"/>
                        <a:t>. Налоговые доходы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523,1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18,4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660,4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21,2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601,1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25,8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355,6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12,5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473,6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15,2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396,9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17,1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42239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Единый</a:t>
                      </a:r>
                      <a:r>
                        <a:rPr lang="ru-RU" sz="1200" baseline="0" dirty="0" smtClean="0"/>
                        <a:t> налог на вмененный доход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67,3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2,4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71,3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2,3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73,4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3,2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Земельный налог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59,5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2,1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72,4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2,3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81,2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3,5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II</a:t>
                      </a:r>
                      <a:r>
                        <a:rPr lang="ru-RU" sz="1200" b="1" dirty="0" smtClean="0"/>
                        <a:t>. Неналоговые доходы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124,9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4,4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117,7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3,8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157,6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6,8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аренды имущества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6,7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3,5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0,1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20,7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0,9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Доходы от аренды земли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21,8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0,8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45,2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1,5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36,0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1,5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продажи имущества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38,5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1,4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17,7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0,6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54,8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2,4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продажи земли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18,9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0,7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27,1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0,9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15,0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0,6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Штрафы, возмещение ущерба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33,4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1,2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17,9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0,6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26,1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1,1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III</a:t>
                      </a:r>
                      <a:r>
                        <a:rPr lang="ru-RU" sz="1200" b="1" dirty="0" smtClean="0"/>
                        <a:t>. Безвозмездные поступления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2194,2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77,2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2337,9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75,0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1568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67,4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377" y="8668471"/>
            <a:ext cx="5992887" cy="4755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69" y="172869"/>
            <a:ext cx="6444031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303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377" y="8668471"/>
            <a:ext cx="5992887" cy="4755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69" y="172869"/>
            <a:ext cx="6444031" cy="883997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85794" y="1071538"/>
          <a:ext cx="5857916" cy="7411221"/>
        </p:xfrm>
        <a:graphic>
          <a:graphicData uri="http://schemas.openxmlformats.org/drawingml/2006/table">
            <a:tbl>
              <a:tblPr/>
              <a:tblGrid>
                <a:gridCol w="3357586"/>
                <a:gridCol w="898212"/>
                <a:gridCol w="887738"/>
                <a:gridCol w="714380"/>
              </a:tblGrid>
              <a:tr h="945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33" marR="478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Оценка на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2015 год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Изменения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33" marR="47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Проект на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2016 год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33" marR="47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Субсидии бюджетам субъектов Российской Федерации и муниципальных образований (межбюджетные субсидии)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33" marR="478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075 650,0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937 795,4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137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 854,6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Субсидии бюджетам городских округов на строительство, модернизацию, ремонт и содержание автомобильных дорог общего пользования, в том числе дорог в поселениях (за исключением автомобильных дорог федерального значения) за счет средств Дорожного фонда РТ</a:t>
                      </a:r>
                    </a:p>
                  </a:txBody>
                  <a:tcPr marL="47833" marR="47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169 795,3</a:t>
                      </a: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164 495,3</a:t>
                      </a: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6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Субсидии на выполнение мероприятий государственной программы РТ "Доступная среда на 2014-2015 годы" по формированию сети общеобразовательных организаций, в которых созданы условия для инклюзивного образования детей-инвалидов</a:t>
                      </a:r>
                    </a:p>
                  </a:txBody>
                  <a:tcPr marL="47833" marR="47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1 594,6</a:t>
                      </a: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1 594,6</a:t>
                      </a: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6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Субсидии бюджетам городских округов на обеспечение мероприятий по переселению граждан из аварийного жилищного фонда, с учетом развития малоэтажного строительства за счет средств Фонда содействия реформированию ЖКХ</a:t>
                      </a:r>
                    </a:p>
                  </a:txBody>
                  <a:tcPr marL="47833" marR="47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854 574,8</a:t>
                      </a: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854 574,8</a:t>
                      </a: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Субсидии бюджетам городских округов на капитальный ремонт многоквартирных домов за счет средств бюджета</a:t>
                      </a:r>
                    </a:p>
                  </a:txBody>
                  <a:tcPr marL="47833" marR="478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5 433,0</a:t>
                      </a: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5 433</a:t>
                      </a: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Субсидии бюджетам городских округов на обеспечение мероприятий по переселению граждан из аварийного жилищного фонда, с учетом развития малоэтажного строительства за счет средств бюджетов</a:t>
                      </a:r>
                    </a:p>
                  </a:txBody>
                  <a:tcPr marL="47833" marR="478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35 479,3</a:t>
                      </a: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35 479,3</a:t>
                      </a: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Субсидии на оздоровление детей</a:t>
                      </a:r>
                    </a:p>
                  </a:txBody>
                  <a:tcPr marL="47833" marR="47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7 096,0</a:t>
                      </a: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+60</a:t>
                      </a: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7 156</a:t>
                      </a: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3303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377" y="8668471"/>
            <a:ext cx="5992887" cy="4755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69" y="172869"/>
            <a:ext cx="6444031" cy="883997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8" y="1142976"/>
          <a:ext cx="5786478" cy="5895736"/>
        </p:xfrm>
        <a:graphic>
          <a:graphicData uri="http://schemas.openxmlformats.org/drawingml/2006/table">
            <a:tbl>
              <a:tblPr/>
              <a:tblGrid>
                <a:gridCol w="3493299"/>
                <a:gridCol w="818392"/>
                <a:gridCol w="735432"/>
                <a:gridCol w="739355"/>
              </a:tblGrid>
              <a:tr h="30718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Субсидии на возмещение убытков, связанных с применением государственных регулируемых цен на электрическую энергию, тепловую энергию и водоснабжение, вырабатываемыми муниципальными организациями коммунального комплекса, понесенных в процессе выработки и (или) транспортировки энергоресурсов и воды, в том числе вследствие проведения мероприятий в области энергосбережения и повышения энергетической эффективности, в рамках подпрограммы "Энергосбережение и повышение энергетической эффективности в Республике Тыва </a:t>
                      </a:r>
                    </a:p>
                  </a:txBody>
                  <a:tcPr marL="47833" marR="47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1 477,0</a:t>
                      </a: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734,3</a:t>
                      </a: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 211,3</a:t>
                      </a: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0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Субсидии на реализацию подпрограмм "Социально - творческий заказ" государственной программы "Развитие культуры и туризма на 2014-2020 годы"</a:t>
                      </a:r>
                    </a:p>
                  </a:txBody>
                  <a:tcPr marL="47833" marR="47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33" marR="47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36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Субсидии на обеспечение мероприятий по переселению граждан из аварийного жилищного фонда с учетом необходимости развития малоэтажного жилищного строительства за счет средств республиканского бюджета</a:t>
                      </a:r>
                    </a:p>
                  </a:txBody>
                  <a:tcPr marL="47833" marR="47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+123 187,3</a:t>
                      </a:r>
                    </a:p>
                  </a:txBody>
                  <a:tcPr marL="47833" marR="47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123 187,3</a:t>
                      </a:r>
                    </a:p>
                  </a:txBody>
                  <a:tcPr marL="47833" marR="47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3303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96952" y="1345926"/>
            <a:ext cx="3573016" cy="3231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Уважаемые жители города Кызыла!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374" y="1475656"/>
            <a:ext cx="2152075" cy="2456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" name="Прямоугольник 2047"/>
          <p:cNvSpPr/>
          <p:nvPr/>
        </p:nvSpPr>
        <p:spPr>
          <a:xfrm>
            <a:off x="3024336" y="1763688"/>
            <a:ext cx="3429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600" i="1" dirty="0">
                <a:ea typeface="Times New Roman" panose="02020603050405020304" pitchFamily="18" charset="0"/>
              </a:rPr>
              <a:t>Наш подход к формированию бюджета Кызыла  на 2016 год простой, мы должны жить по средствам, в соответствии с доходами. На это нам указывают руководство страны, Глава республики, да и в городе приняты  и </a:t>
            </a:r>
            <a:r>
              <a:rPr lang="ru-RU" sz="1600" i="1" dirty="0" smtClean="0">
                <a:ea typeface="Times New Roman" panose="02020603050405020304" pitchFamily="18" charset="0"/>
              </a:rPr>
              <a:t>реализуются </a:t>
            </a:r>
            <a:r>
              <a:rPr lang="ru-RU" sz="1600" i="1" dirty="0">
                <a:ea typeface="Times New Roman" panose="02020603050405020304" pitchFamily="18" charset="0"/>
              </a:rPr>
              <a:t>решения о том, как действовать в нынешнее непростое </a:t>
            </a:r>
            <a:endParaRPr lang="ru-RU" sz="1600" dirty="0">
              <a:ea typeface="Times New Roman" panose="02020603050405020304" pitchFamily="18" charset="0"/>
            </a:endParaRPr>
          </a:p>
        </p:txBody>
      </p:sp>
      <p:sp>
        <p:nvSpPr>
          <p:cNvPr id="2050" name="Прямоугольник 2049"/>
          <p:cNvSpPr/>
          <p:nvPr/>
        </p:nvSpPr>
        <p:spPr>
          <a:xfrm>
            <a:off x="620688" y="3995936"/>
            <a:ext cx="58326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600" i="1" dirty="0" smtClean="0">
                <a:ea typeface="Times New Roman" panose="02020603050405020304" pitchFamily="18" charset="0"/>
              </a:rPr>
              <a:t>время. Особенность </a:t>
            </a:r>
            <a:r>
              <a:rPr lang="ru-RU" sz="1600" i="1" dirty="0">
                <a:ea typeface="Times New Roman" panose="02020603050405020304" pitchFamily="18" charset="0"/>
              </a:rPr>
              <a:t>бюджета-2016 в </a:t>
            </a:r>
            <a:r>
              <a:rPr lang="ru-RU" sz="1600" i="1" dirty="0" smtClean="0">
                <a:ea typeface="Times New Roman" panose="02020603050405020304" pitchFamily="18" charset="0"/>
              </a:rPr>
              <a:t>том</a:t>
            </a:r>
            <a:r>
              <a:rPr lang="ru-RU" sz="1600" i="1" dirty="0">
                <a:ea typeface="Times New Roman" panose="02020603050405020304" pitchFamily="18" charset="0"/>
              </a:rPr>
              <a:t>, что он утверждается только на один год, а  не на три года, как раньше. Реализуется принцип формирования бюджета на основе муниципальных программ, доля программных мероприятий превышает </a:t>
            </a:r>
            <a:r>
              <a:rPr lang="ru-RU" sz="1600" i="1" dirty="0" smtClean="0">
                <a:ea typeface="Times New Roman" panose="02020603050405020304" pitchFamily="18" charset="0"/>
              </a:rPr>
              <a:t>85 </a:t>
            </a:r>
            <a:r>
              <a:rPr lang="ru-RU" sz="1600" i="1" dirty="0">
                <a:ea typeface="Times New Roman" panose="02020603050405020304" pitchFamily="18" charset="0"/>
              </a:rPr>
              <a:t>процентов расходов.  Бюджет Кызыла, как и в прошлые годы, остается социальным. </a:t>
            </a:r>
            <a:r>
              <a:rPr lang="ru-RU" sz="1600" i="1" dirty="0">
                <a:ea typeface="Calibri" panose="020F0502020204030204" pitchFamily="34" charset="0"/>
              </a:rPr>
              <a:t>Доля социально значимых расходов в общем объеме расходов бюджета города более 70 процентов. </a:t>
            </a:r>
            <a:endParaRPr lang="ru-RU" sz="1600" dirty="0"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i="1" dirty="0">
                <a:ea typeface="Times New Roman" panose="02020603050405020304" pitchFamily="18" charset="0"/>
              </a:rPr>
              <a:t>Бюджет – это не просто баланс городских доходов и расходов,  это всегда трудный консенсус между экономикой и социальной сферой, между разными отраслями городского хозяйства, между властью и бизнес-сообществом. Я уверен, что в ходе публичных слушаний этот консенсус будет найден. Высказанные на заседаниях комитетов Хурала замечания и предложения депутатов рассматриваются мэрией, по некоторым уже найдены варианты, по другим –  еще  предстоит работа</a:t>
            </a:r>
            <a:r>
              <a:rPr lang="ru-RU" sz="1600" i="1" dirty="0" smtClean="0">
                <a:ea typeface="Times New Roman" panose="02020603050405020304" pitchFamily="18" charset="0"/>
              </a:rPr>
              <a:t>.</a:t>
            </a:r>
          </a:p>
          <a:p>
            <a:pPr indent="449580" algn="r">
              <a:spcAft>
                <a:spcPts val="0"/>
              </a:spcAft>
            </a:pPr>
            <a:r>
              <a:rPr lang="ru-RU" sz="1600" i="1" dirty="0" smtClean="0">
                <a:ea typeface="Times New Roman" panose="02020603050405020304" pitchFamily="18" charset="0"/>
              </a:rPr>
              <a:t>Мэр города Кызыла В.Т. </a:t>
            </a:r>
            <a:r>
              <a:rPr lang="ru-RU" sz="1600" i="1" dirty="0" err="1" smtClean="0">
                <a:ea typeface="Times New Roman" panose="02020603050405020304" pitchFamily="18" charset="0"/>
              </a:rPr>
              <a:t>Ховалыг</a:t>
            </a:r>
            <a:r>
              <a:rPr lang="ru-RU" sz="1600" i="1" dirty="0"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ru-RU" sz="1600" dirty="0">
              <a:ea typeface="Times New Roman" panose="02020603050405020304" pitchFamily="18" charset="0"/>
            </a:endParaRPr>
          </a:p>
        </p:txBody>
      </p:sp>
      <p:pic>
        <p:nvPicPr>
          <p:cNvPr id="2052" name="Рисунок 205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604" y="8560967"/>
            <a:ext cx="5986791" cy="475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996" y="-427"/>
            <a:ext cx="6444031" cy="883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377" y="8668471"/>
            <a:ext cx="5992887" cy="4755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69" y="172869"/>
            <a:ext cx="6444031" cy="883997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795" y="1071538"/>
          <a:ext cx="5786478" cy="7203755"/>
        </p:xfrm>
        <a:graphic>
          <a:graphicData uri="http://schemas.openxmlformats.org/drawingml/2006/table">
            <a:tbl>
              <a:tblPr/>
              <a:tblGrid>
                <a:gridCol w="3403728"/>
                <a:gridCol w="797407"/>
                <a:gridCol w="799524"/>
                <a:gridCol w="785819"/>
              </a:tblGrid>
              <a:tr h="600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1 355 461,4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74 679,8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 430 141,2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городских округов на оплату жилищно-коммунальных услуг отдельным категориям граждан</a:t>
                      </a:r>
                    </a:p>
                  </a:txBody>
                  <a:tcPr marL="41251" marR="412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61 410,40</a:t>
                      </a:r>
                    </a:p>
                  </a:txBody>
                  <a:tcPr marL="41251" marR="41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61 410,4</a:t>
                      </a:r>
                    </a:p>
                  </a:txBody>
                  <a:tcPr marL="41251" marR="41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городских округов на обеспечение мер социальной поддержки реабилитированных лиц и лиц, признанных пострадавшими от политических репрессий</a:t>
                      </a:r>
                    </a:p>
                  </a:txBody>
                  <a:tcPr marL="41251" marR="412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1 242,00</a:t>
                      </a:r>
                    </a:p>
                  </a:txBody>
                  <a:tcPr marL="41251" marR="41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138</a:t>
                      </a:r>
                    </a:p>
                  </a:txBody>
                  <a:tcPr marL="41251" marR="41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</a:p>
                  </a:txBody>
                  <a:tcPr marL="41251" marR="41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городских округов на предоставление гражданам субсидий на оплату жилого помещения и коммунальных услуг</a:t>
                      </a:r>
                    </a:p>
                  </a:txBody>
                  <a:tcPr marL="41251" marR="412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50 006,00</a:t>
                      </a:r>
                    </a:p>
                  </a:txBody>
                  <a:tcPr marL="41251" marR="41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50 006,0</a:t>
                      </a:r>
                    </a:p>
                  </a:txBody>
                  <a:tcPr marL="41251" marR="41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городских округов на выполнение передаваемых полномочий субъектов Российской Федерации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1 242 803,0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+74 817,8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1 317 620,8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городских округов на реализацию Закона РТ «О предоставлении органам местного самоуправления муниципальных районов и городских округов на территории РТ субвенций на реализацию основных общеобразовательных программ в области общего образования»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943 592,70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77 547,3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021 140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Times New Roman"/>
                          <a:cs typeface="Times New Roman"/>
                        </a:rPr>
                        <a:t>в том числе общие образовательные учреждения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638 289,10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+64 945,9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703 235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Times New Roman"/>
                          <a:cs typeface="Times New Roman"/>
                        </a:rPr>
                        <a:t>                        дошкольные образовательные учреждения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305 303,60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+12 601,4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317 905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3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городских округов на обеспечение мер социальной поддержки ветеранов труда и тружеников тыла 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56 425,00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3 907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52 </a:t>
                      </a: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518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городских округов на реализацию Закона РТ "О порядке назначения и выплаты ежемесячного пособия на ребенка" пособия на ребенка 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28 657,00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28 </a:t>
                      </a: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657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3303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377" y="8668471"/>
            <a:ext cx="5992887" cy="4755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69" y="172869"/>
            <a:ext cx="6444031" cy="883997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80" y="2214546"/>
          <a:ext cx="6000792" cy="4071964"/>
        </p:xfrm>
        <a:graphic>
          <a:graphicData uri="http://schemas.openxmlformats.org/drawingml/2006/table">
            <a:tbl>
              <a:tblPr/>
              <a:tblGrid>
                <a:gridCol w="3622681"/>
                <a:gridCol w="848702"/>
                <a:gridCol w="762670"/>
                <a:gridCol w="766739"/>
              </a:tblGrid>
              <a:tr h="1071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городских округов на выполнение передаваемых полномочий субъектов Российской Федерации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33" marR="47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Times New Roman"/>
                          <a:ea typeface="Times New Roman"/>
                          <a:cs typeface="Times New Roman"/>
                        </a:rPr>
                        <a:t>10 546,80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300" i="1" dirty="0">
                          <a:latin typeface="Times New Roman"/>
                          <a:ea typeface="Times New Roman"/>
                          <a:cs typeface="Times New Roman"/>
                        </a:rPr>
                        <a:t>466,2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11 </a:t>
                      </a:r>
                      <a:r>
                        <a:rPr lang="ru-RU" sz="1300" i="1" dirty="0">
                          <a:latin typeface="Times New Roman"/>
                          <a:ea typeface="Times New Roman"/>
                          <a:cs typeface="Times New Roman"/>
                        </a:rPr>
                        <a:t>013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4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городских округов на обеспечение равной доступности услуг общественного транспорта для отдельных категорий граждан, оказание мер социальной поддержки, которым относится к ведению РФ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33" marR="47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Times New Roman"/>
                          <a:cs typeface="Times New Roman"/>
                        </a:rPr>
                        <a:t>2 577,00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300" i="1" dirty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300" i="1" dirty="0">
                          <a:latin typeface="Times New Roman"/>
                          <a:ea typeface="Times New Roman"/>
                          <a:cs typeface="Times New Roman"/>
                        </a:rPr>
                        <a:t>546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городских округов на осуществление передаваемых полномочий по административным комиссиям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33" marR="47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Times New Roman"/>
                          <a:ea typeface="Times New Roman"/>
                          <a:cs typeface="Times New Roman"/>
                        </a:rPr>
                        <a:t>337,00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300" i="1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372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80" y="1214414"/>
          <a:ext cx="6000793" cy="1000132"/>
        </p:xfrm>
        <a:graphic>
          <a:graphicData uri="http://schemas.openxmlformats.org/drawingml/2006/table">
            <a:tbl>
              <a:tblPr/>
              <a:tblGrid>
                <a:gridCol w="3643338"/>
                <a:gridCol w="857256"/>
                <a:gridCol w="714380"/>
                <a:gridCol w="785819"/>
              </a:tblGrid>
              <a:tr h="1000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33" marR="478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Оценка на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2015 год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33" marR="47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Изменения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33" marR="47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Проект на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2016 год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33" marR="47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3303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122154"/>
            <a:ext cx="6172200" cy="1721654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effectLst/>
              </a:rPr>
              <a:t>Структура доходов бюджета городского округа «Город Кызыл Республики Тыва», млн. руб.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7140021"/>
              </p:ext>
            </p:extLst>
          </p:nvPr>
        </p:nvGraphicFramePr>
        <p:xfrm>
          <a:off x="342900" y="2339752"/>
          <a:ext cx="61722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473" y="8416951"/>
            <a:ext cx="5992887" cy="4755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949" y="71357"/>
            <a:ext cx="6437934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768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61843969"/>
              </p:ext>
            </p:extLst>
          </p:nvPr>
        </p:nvGraphicFramePr>
        <p:xfrm>
          <a:off x="375026" y="1547664"/>
          <a:ext cx="61722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9589" y="8532440"/>
            <a:ext cx="5992887" cy="475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859" y="87603"/>
            <a:ext cx="6437934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93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36151118"/>
              </p:ext>
            </p:extLst>
          </p:nvPr>
        </p:nvGraphicFramePr>
        <p:xfrm>
          <a:off x="342900" y="1403648"/>
          <a:ext cx="6172200" cy="5525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" y="251520"/>
            <a:ext cx="6437934" cy="8839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8969" y="8668471"/>
            <a:ext cx="5992887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99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043608"/>
            <a:ext cx="6172200" cy="1152128"/>
          </a:xfrm>
        </p:spPr>
        <p:txBody>
          <a:bodyPr>
            <a:normAutofit/>
          </a:bodyPr>
          <a:lstStyle/>
          <a:p>
            <a:r>
              <a:rPr lang="ru-RU" sz="1600" b="0" dirty="0">
                <a:solidFill>
                  <a:schemeClr val="tx1"/>
                </a:solidFill>
                <a:effectLst/>
              </a:rPr>
              <a:t>Динамика поступления налога на доходы физических лиц по г.Кызылу, млн. руб.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2566336"/>
              </p:ext>
            </p:extLst>
          </p:nvPr>
        </p:nvGraphicFramePr>
        <p:xfrm>
          <a:off x="399489" y="2195736"/>
          <a:ext cx="6172200" cy="5162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729018" y="4211960"/>
            <a:ext cx="2786082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066" y="159611"/>
            <a:ext cx="6437934" cy="8839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9016" y="8425013"/>
            <a:ext cx="5998984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63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206228"/>
            <a:ext cx="6172200" cy="544103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effectLst/>
              </a:rPr>
              <a:t>Динамика поступления налогов в бюджет города Кызыла, млн. руб.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endParaRPr lang="ru-RU" sz="16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42900" y="2803910"/>
          <a:ext cx="6172200" cy="401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066" y="272244"/>
            <a:ext cx="6437934" cy="8839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155" y="8460432"/>
            <a:ext cx="5998984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21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effectLst/>
              </a:rPr>
              <a:t>Динамика поступления неналоговых доходов в бюджет города Кызыла, млн. рублей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23268257"/>
              </p:ext>
            </p:extLst>
          </p:nvPr>
        </p:nvGraphicFramePr>
        <p:xfrm>
          <a:off x="321447" y="1691680"/>
          <a:ext cx="617220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981" y="7505"/>
            <a:ext cx="6437934" cy="8839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1931" y="8590797"/>
            <a:ext cx="5998984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38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4704" y="1078083"/>
            <a:ext cx="5731089" cy="30008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4186" y="2015852"/>
            <a:ext cx="5731089" cy="2885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75" b="1" dirty="0"/>
              <a:t>Муниципальные  программы – это документ, определяющий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31761" y="2964787"/>
            <a:ext cx="2007626" cy="97835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Цели и задачи государственной и муниципальной  политики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805555" y="2972514"/>
            <a:ext cx="1687314" cy="9605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Способы их достижения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589504" y="2958084"/>
            <a:ext cx="1944217" cy="9607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Планируемые объемы финансовых ресурсов, необходимые для достижения поставленных целей</a:t>
            </a:r>
          </a:p>
        </p:txBody>
      </p:sp>
      <p:sp>
        <p:nvSpPr>
          <p:cNvPr id="30" name="Rectangle 41"/>
          <p:cNvSpPr txBox="1">
            <a:spLocks noChangeArrowheads="1"/>
          </p:cNvSpPr>
          <p:nvPr/>
        </p:nvSpPr>
        <p:spPr>
          <a:xfrm>
            <a:off x="764704" y="1455770"/>
            <a:ext cx="5731089" cy="2885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275" b="1" dirty="0">
                <a:solidFill>
                  <a:schemeClr val="bg1"/>
                </a:solidFill>
              </a:rPr>
              <a:t>Переход к программно-целевому методу планирования в городе Кызыле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7053" y="5447679"/>
            <a:ext cx="5769017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glow rad="228600">
              <a:schemeClr val="accent3">
                <a:lumMod val="5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9 муниципальных программ</a:t>
            </a:r>
          </a:p>
        </p:txBody>
      </p:sp>
      <p:sp>
        <p:nvSpPr>
          <p:cNvPr id="24" name="Стрелка вниз 23"/>
          <p:cNvSpPr/>
          <p:nvPr/>
        </p:nvSpPr>
        <p:spPr>
          <a:xfrm>
            <a:off x="3170931" y="4795865"/>
            <a:ext cx="750099" cy="586371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grpSp>
        <p:nvGrpSpPr>
          <p:cNvPr id="41" name="Группа 39"/>
          <p:cNvGrpSpPr>
            <a:grpSpLocks/>
          </p:cNvGrpSpPr>
          <p:nvPr/>
        </p:nvGrpSpPr>
        <p:grpSpPr bwMode="auto">
          <a:xfrm>
            <a:off x="1535782" y="2304591"/>
            <a:ext cx="4127896" cy="677633"/>
            <a:chOff x="1140594" y="3214686"/>
            <a:chExt cx="2431274" cy="1143802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>
              <a:off x="1142181" y="3857414"/>
              <a:ext cx="2428100" cy="2114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 flipH="1" flipV="1">
              <a:off x="2034340" y="3538165"/>
              <a:ext cx="646957" cy="0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 flipH="1" flipV="1">
              <a:off x="890850" y="4107158"/>
              <a:ext cx="501074" cy="1587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 flipH="1" flipV="1">
              <a:off x="2106487" y="4107158"/>
              <a:ext cx="501074" cy="1587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 flipH="1" flipV="1">
              <a:off x="3320538" y="4107158"/>
              <a:ext cx="501074" cy="1586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241" y="8462290"/>
            <a:ext cx="5992887" cy="4755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713" y="214194"/>
            <a:ext cx="6444031" cy="8839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9242" y="6033774"/>
            <a:ext cx="5438070" cy="20330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439" y="4164286"/>
            <a:ext cx="6322100" cy="579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7869" y="1259632"/>
            <a:ext cx="6322263" cy="5078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города Кызыла </a:t>
            </a:r>
            <a:endParaRPr lang="ru-RU" sz="13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2016 год </a:t>
            </a:r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13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7496" y="7568751"/>
            <a:ext cx="2214578" cy="61555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2 345 221,8 </a:t>
            </a:r>
            <a:endParaRPr lang="ru-RU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533" y="156458"/>
            <a:ext cx="6444031" cy="883997"/>
          </a:xfrm>
          <a:prstGeom prst="rect">
            <a:avLst/>
          </a:prstGeom>
        </p:spPr>
      </p:pic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30440706"/>
              </p:ext>
            </p:extLst>
          </p:nvPr>
        </p:nvGraphicFramePr>
        <p:xfrm>
          <a:off x="548680" y="1986640"/>
          <a:ext cx="5832648" cy="5609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309" y="8532440"/>
            <a:ext cx="5992887" cy="475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6712" y="1331641"/>
            <a:ext cx="5733256" cy="3231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Уважаемые жители города Кызыла!</a:t>
            </a:r>
          </a:p>
        </p:txBody>
      </p:sp>
      <p:sp>
        <p:nvSpPr>
          <p:cNvPr id="2048" name="Прямоугольник 2047"/>
          <p:cNvSpPr/>
          <p:nvPr/>
        </p:nvSpPr>
        <p:spPr>
          <a:xfrm>
            <a:off x="692696" y="1843241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1600" i="1" dirty="0"/>
              <a:t>В целях повышения прозрачности бюджета и бюджетного процесса Департаментом финансов Мэрии города Кызыла разработан информационный ресурс "Бюджет для граждан". Излагая материал, мы постарались в доступной для граждан форме разъяснить все тонкости сложных механизмов бюджетного процесса. </a:t>
            </a:r>
          </a:p>
        </p:txBody>
      </p:sp>
      <p:graphicFrame>
        <p:nvGraphicFramePr>
          <p:cNvPr id="48" name="Схема 47"/>
          <p:cNvGraphicFramePr/>
          <p:nvPr>
            <p:extLst>
              <p:ext uri="{D42A27DB-BD31-4B8C-83A1-F6EECF244321}">
                <p14:modId xmlns:p14="http://schemas.microsoft.com/office/powerpoint/2010/main" xmlns="" val="3253138651"/>
              </p:ext>
            </p:extLst>
          </p:nvPr>
        </p:nvGraphicFramePr>
        <p:xfrm>
          <a:off x="188640" y="8604448"/>
          <a:ext cx="6408712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59374" y="3419872"/>
            <a:ext cx="579396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1600" i="1" dirty="0"/>
              <a:t>Как формируется доходная и расходная часть городского бюджета? Сколько средств направляется из городского бюджета на социальную сферу </a:t>
            </a:r>
            <a:r>
              <a:rPr lang="ru-RU" sz="1600" i="1" dirty="0" smtClean="0"/>
              <a:t>и </a:t>
            </a:r>
            <a:r>
              <a:rPr lang="ru-RU" sz="1600" i="1" dirty="0"/>
              <a:t>на отрасли </a:t>
            </a:r>
            <a:r>
              <a:rPr lang="ru-RU" sz="1600" i="1" dirty="0" smtClean="0"/>
              <a:t>экономики? </a:t>
            </a:r>
            <a:r>
              <a:rPr lang="ru-RU" sz="1600" i="1" dirty="0"/>
              <a:t>Какие меры социальной поддержки оказываются гражданам города Кызыла? Ответы на эти и ряд других вопросов содержит "Бюджет для граждан".</a:t>
            </a:r>
          </a:p>
          <a:p>
            <a:pPr indent="450000" algn="just"/>
            <a:r>
              <a:rPr lang="ru-RU" sz="1600" i="1" dirty="0"/>
              <a:t>В электронном издании даны определения терминов, рассмотрен механизм бюджетного процесса в городе. Ключевые параметры бюджета Кызыла на очередной финансовый год приведены в основном разделе практически в полном объеме, дают наглядное представление о сложившейся ситуации в городе.</a:t>
            </a:r>
          </a:p>
          <a:p>
            <a:pPr indent="450000" algn="just"/>
            <a:r>
              <a:rPr lang="ru-RU" sz="1600" i="1" dirty="0"/>
              <a:t>Мы надеемся, что информационный ресурс "Бюджет для граждан" будет интересен для каждого жителя города</a:t>
            </a:r>
            <a:r>
              <a:rPr lang="ru-RU" sz="1600" i="1" dirty="0" smtClean="0"/>
              <a:t>.</a:t>
            </a:r>
          </a:p>
          <a:p>
            <a:pPr indent="450000" algn="just"/>
            <a:endParaRPr lang="ru-RU" sz="1600" i="1" dirty="0"/>
          </a:p>
          <a:p>
            <a:pPr indent="450000" algn="just"/>
            <a:endParaRPr lang="ru-RU" sz="1600" i="1" dirty="0" smtClean="0"/>
          </a:p>
          <a:p>
            <a:pPr indent="450000" algn="r"/>
            <a:r>
              <a:rPr lang="ru-RU" sz="1600" i="1" dirty="0" smtClean="0"/>
              <a:t>Начальник Департамента финансов К.С. Тулуш</a:t>
            </a:r>
            <a:endParaRPr lang="ru-RU" sz="1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2556" y="8416951"/>
            <a:ext cx="5992887" cy="4755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1324" y="88151"/>
            <a:ext cx="6444031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186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80" y="857222"/>
          <a:ext cx="5572163" cy="7786751"/>
        </p:xfrm>
        <a:graphic>
          <a:graphicData uri="http://schemas.openxmlformats.org/drawingml/2006/table">
            <a:tbl>
              <a:tblPr/>
              <a:tblGrid>
                <a:gridCol w="3571900"/>
                <a:gridCol w="1285884"/>
                <a:gridCol w="714379"/>
              </a:tblGrid>
              <a:tr h="228391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Группировка расходов бюджета города Кызыла на 2016 год</a:t>
                      </a:r>
                    </a:p>
                  </a:txBody>
                  <a:tcPr marL="5414" marR="5414" marT="5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4" marR="5414" marT="5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896"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14" marR="5414" marT="5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14" marR="5414" marT="5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4" marR="5414" marT="5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761"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14" marR="5414" marT="5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14" marR="5414" marT="5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4" marR="5414" marT="5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расхода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2016 год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 % к общим расходам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Раздел </a:t>
                      </a:r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I.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Социально-значимые расходы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1 727 901,5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74%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8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Заработная плата и начисления на нее (КОСГУ 211,213)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1 193 311,0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Оплата коммунальных услуг(КОСГУ 223)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128 152,0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Социальное обеспечение(КОСГУ 260), в т.ч.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406 438,5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Раздел </a:t>
                      </a:r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II.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Первоочередные расходы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439 353,0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на обслуживание гос. долга (КОСГУ 230)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29 300,0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на первоочередные нужды, из них:                   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33 115,3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выплаты по заработной плате (КОСГУ 212)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3 623,0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услуги связи (КОСГУ 221)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4 051,4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транспортные услуги (КОСГУ 222)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898,4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арендная плата за пользование имуществом (КОСГУ 224)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44,0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 стоимости мат.запасов (КОСГУ 340)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24 498,5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на прочие нужды, из них: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376 937,7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работы, услуги по содержанию имущества (КОСГУ 225)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34 150,2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работы и услуги (КОСГУ 226)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81 368,2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перечисления государственным и муниципальным предприятиям (КОСГУ 241)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193 765,3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перечисления организациям, за исключением государственных и муниципальных предприятий (КОСГУ 242)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34 001,0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расходы (КОСГУ 290)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33 653,0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Раздел </a:t>
                      </a:r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III. </a:t>
                      </a: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прочие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177 967,3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Капитальные вложения в основные фонды  (КОСГУ 310)                                                                                                                                                  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177 967,3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расходы (за искл. групп 1, 2 и 3.1)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 РАСХОДОВ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2 345 221,8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981" y="7505"/>
            <a:ext cx="6437934" cy="88399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31496" y="1347384"/>
            <a:ext cx="5250693" cy="5078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города Кызыла по муниципальных программам </a:t>
            </a:r>
            <a:r>
              <a:rPr lang="ru-RU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2016 </a:t>
            </a:r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3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2563051998"/>
              </p:ext>
            </p:extLst>
          </p:nvPr>
        </p:nvGraphicFramePr>
        <p:xfrm>
          <a:off x="-321495" y="2077631"/>
          <a:ext cx="7072362" cy="4417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42918" y="2331546"/>
            <a:ext cx="1057890" cy="50783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 smtClean="0">
                <a:solidFill>
                  <a:schemeClr val="bg1"/>
                </a:solidFill>
              </a:rPr>
              <a:t>1720,4 </a:t>
            </a:r>
          </a:p>
          <a:p>
            <a:pPr algn="ctr"/>
            <a:r>
              <a:rPr lang="ru-RU" sz="1350" b="1" dirty="0" smtClean="0">
                <a:solidFill>
                  <a:schemeClr val="bg1"/>
                </a:solidFill>
              </a:rPr>
              <a:t>млн. руб.</a:t>
            </a:r>
            <a:endParaRPr lang="ru-RU" sz="135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918" y="4464843"/>
            <a:ext cx="1057890" cy="50783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 smtClean="0">
                <a:solidFill>
                  <a:schemeClr val="bg1"/>
                </a:solidFill>
              </a:rPr>
              <a:t>333 тыс. руб.</a:t>
            </a:r>
            <a:endParaRPr lang="ru-RU" sz="135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0343" y="3419872"/>
            <a:ext cx="750099" cy="71558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 smtClean="0">
                <a:solidFill>
                  <a:schemeClr val="bg1"/>
                </a:solidFill>
              </a:rPr>
              <a:t>263,9 млн. руб.</a:t>
            </a:r>
            <a:endParaRPr lang="ru-RU" sz="135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6693" y="5652120"/>
            <a:ext cx="750099" cy="71558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 smtClean="0">
                <a:solidFill>
                  <a:schemeClr val="bg1"/>
                </a:solidFill>
              </a:rPr>
              <a:t>29,3 млн. руб.</a:t>
            </a:r>
            <a:endParaRPr lang="ru-RU" sz="135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5518561" y="2839377"/>
            <a:ext cx="663627" cy="3607871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TextBox 11"/>
          <p:cNvSpPr txBox="1"/>
          <p:nvPr/>
        </p:nvSpPr>
        <p:spPr>
          <a:xfrm>
            <a:off x="5893611" y="4625579"/>
            <a:ext cx="857256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/>
              <a:t>2 013,9 </a:t>
            </a:r>
          </a:p>
          <a:p>
            <a:pPr algn="ctr"/>
            <a:r>
              <a:rPr lang="ru-RU" sz="1500" b="1" dirty="0" smtClean="0"/>
              <a:t>млн. руб.</a:t>
            </a:r>
            <a:endParaRPr lang="ru-RU" sz="15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22041" y="2750330"/>
            <a:ext cx="910835" cy="2678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4 программ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22041" y="3889062"/>
            <a:ext cx="1001571" cy="2424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3 программы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39539" y="5121701"/>
            <a:ext cx="910835" cy="2678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1 программа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47560" y="6099808"/>
            <a:ext cx="910835" cy="2678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1 программа</a:t>
            </a:r>
            <a:endParaRPr lang="ru-RU" sz="105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828" y="240971"/>
            <a:ext cx="6444031" cy="8839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7980" y="8463177"/>
            <a:ext cx="5992887" cy="475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46" y="2696753"/>
            <a:ext cx="5089958" cy="5078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города по муниципальным </a:t>
            </a:r>
            <a:r>
              <a:rPr lang="ru-RU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программам на 2016 год (млн рублей)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738617" y="3635800"/>
            <a:ext cx="1084458" cy="2916324"/>
            <a:chOff x="143607" y="2348880"/>
            <a:chExt cx="972009" cy="3888432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79512" y="2348880"/>
              <a:ext cx="936104" cy="3888432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3607" y="3498920"/>
              <a:ext cx="936104" cy="954108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50" b="1" dirty="0" smtClean="0"/>
                <a:t>1292,3</a:t>
              </a:r>
            </a:p>
            <a:p>
              <a:pPr algn="ctr"/>
              <a:r>
                <a:rPr lang="ru-RU" sz="1350" b="1" dirty="0" smtClean="0"/>
                <a:t>млн</a:t>
              </a:r>
            </a:p>
            <a:p>
              <a:pPr algn="ctr"/>
              <a:r>
                <a:rPr lang="ru-RU" sz="1350" b="1" dirty="0" err="1" smtClean="0"/>
                <a:t>руб</a:t>
              </a:r>
              <a:endParaRPr lang="ru-RU" sz="135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9512" y="4581128"/>
              <a:ext cx="9361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endParaRPr lang="ru-RU" sz="1050" dirty="0" smtClean="0"/>
            </a:p>
            <a:p>
              <a:pPr lvl="0" algn="ctr"/>
              <a:r>
                <a:rPr lang="ru-RU" sz="1050" dirty="0" smtClean="0"/>
                <a:t>Развитие образования</a:t>
              </a:r>
              <a:endParaRPr lang="ru-RU" sz="105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131827" y="3620639"/>
            <a:ext cx="1153157" cy="2916324"/>
            <a:chOff x="179512" y="2348880"/>
            <a:chExt cx="1008112" cy="3888432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79512" y="2348880"/>
              <a:ext cx="936104" cy="3888432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9512" y="3533987"/>
              <a:ext cx="936104" cy="954108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50" b="1" dirty="0" smtClean="0"/>
                <a:t>371,6</a:t>
              </a:r>
            </a:p>
            <a:p>
              <a:pPr algn="ctr"/>
              <a:r>
                <a:rPr lang="ru-RU" sz="1350" b="1" dirty="0" smtClean="0"/>
                <a:t> млн</a:t>
              </a:r>
            </a:p>
            <a:p>
              <a:pPr algn="ctr"/>
              <a:r>
                <a:rPr lang="ru-RU" sz="1350" b="1" dirty="0" err="1" smtClean="0"/>
                <a:t>руб</a:t>
              </a:r>
              <a:endParaRPr lang="ru-RU" sz="135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9512" y="4581128"/>
              <a:ext cx="10081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050" dirty="0" smtClean="0"/>
                <a:t>Социальная поддержка населения</a:t>
              </a:r>
              <a:endParaRPr lang="ru-RU" sz="1050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511368" y="3617967"/>
            <a:ext cx="1057614" cy="2916324"/>
            <a:chOff x="179512" y="2348880"/>
            <a:chExt cx="943361" cy="3888432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179512" y="2348880"/>
              <a:ext cx="936104" cy="3888432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6769" y="3520636"/>
              <a:ext cx="936104" cy="954108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50" b="1" dirty="0" smtClean="0"/>
                <a:t>50 </a:t>
              </a:r>
            </a:p>
            <a:p>
              <a:pPr algn="ctr"/>
              <a:r>
                <a:rPr lang="ru-RU" sz="1350" b="1" dirty="0"/>
                <a:t>м</a:t>
              </a:r>
              <a:r>
                <a:rPr lang="ru-RU" sz="1350" b="1" dirty="0" smtClean="0"/>
                <a:t>лн</a:t>
              </a:r>
            </a:p>
            <a:p>
              <a:pPr algn="ctr"/>
              <a:r>
                <a:rPr lang="ru-RU" sz="1350" b="1" dirty="0" err="1" smtClean="0"/>
                <a:t>руб</a:t>
              </a:r>
              <a:endParaRPr lang="ru-RU" sz="135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9512" y="4581128"/>
              <a:ext cx="93610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dirty="0" smtClean="0"/>
                <a:t>Развитие культура</a:t>
              </a:r>
              <a:endParaRPr lang="ru-RU" sz="1050" dirty="0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869598" y="3617967"/>
            <a:ext cx="1151690" cy="2916324"/>
            <a:chOff x="179512" y="2348880"/>
            <a:chExt cx="943720" cy="3888432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179512" y="2348880"/>
              <a:ext cx="936104" cy="3888432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7128" y="3527180"/>
              <a:ext cx="936104" cy="954108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50" b="1" dirty="0" smtClean="0"/>
                <a:t>6,5</a:t>
              </a:r>
            </a:p>
            <a:p>
              <a:pPr algn="ctr"/>
              <a:r>
                <a:rPr lang="ru-RU" sz="1350" b="1" dirty="0" smtClean="0"/>
                <a:t>млн</a:t>
              </a:r>
            </a:p>
            <a:p>
              <a:pPr algn="ctr"/>
              <a:r>
                <a:rPr lang="ru-RU" sz="1350" b="1" dirty="0" err="1" smtClean="0"/>
                <a:t>руб</a:t>
              </a:r>
              <a:endParaRPr lang="ru-RU" sz="135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9512" y="4581128"/>
              <a:ext cx="936104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dirty="0"/>
                <a:t>Развитие </a:t>
              </a:r>
              <a:r>
                <a:rPr lang="ru-RU" sz="1050" dirty="0" smtClean="0"/>
                <a:t>физической культуры, </a:t>
              </a:r>
              <a:r>
                <a:rPr lang="ru-RU" sz="1050" dirty="0"/>
                <a:t>спорта </a:t>
              </a:r>
              <a:r>
                <a:rPr lang="ru-RU" sz="1050" dirty="0" smtClean="0"/>
                <a:t>и молодежной политики</a:t>
              </a:r>
              <a:endParaRPr lang="ru-RU" sz="1050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179512" y="2564904"/>
              <a:ext cx="929831" cy="888153"/>
            </a:xfrm>
            <a:prstGeom prst="ellipse">
              <a:avLst/>
            </a:prstGeom>
            <a:blipFill rotWithShape="0">
              <a:blip r:embed="rId3" cstate="print"/>
              <a:stretch>
                <a:fillRect/>
              </a:stretch>
            </a:blipFill>
            <a:effectLst>
              <a:glow rad="63500">
                <a:schemeClr val="accent4">
                  <a:satMod val="175000"/>
                  <a:alpha val="40000"/>
                </a:schemeClr>
              </a:glow>
              <a:softEdge rad="3175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8" name="Двойная стрелка влево/вправо 67"/>
          <p:cNvSpPr/>
          <p:nvPr/>
        </p:nvSpPr>
        <p:spPr>
          <a:xfrm>
            <a:off x="728700" y="6386652"/>
            <a:ext cx="5292588" cy="453600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ru-RU" sz="1350" b="1" dirty="0">
                <a:solidFill>
                  <a:schemeClr val="tx1"/>
                </a:solidFill>
              </a:rPr>
              <a:t>Социальной направленности</a:t>
            </a:r>
          </a:p>
        </p:txBody>
      </p:sp>
      <p:sp>
        <p:nvSpPr>
          <p:cNvPr id="69" name="Овал 68"/>
          <p:cNvSpPr/>
          <p:nvPr/>
        </p:nvSpPr>
        <p:spPr>
          <a:xfrm>
            <a:off x="925627" y="3837261"/>
            <a:ext cx="708221" cy="710060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" name="Овал 70"/>
          <p:cNvSpPr/>
          <p:nvPr/>
        </p:nvSpPr>
        <p:spPr>
          <a:xfrm>
            <a:off x="2382413" y="3796672"/>
            <a:ext cx="632639" cy="661060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Овал 71"/>
          <p:cNvSpPr/>
          <p:nvPr/>
        </p:nvSpPr>
        <p:spPr>
          <a:xfrm>
            <a:off x="3707766" y="3787053"/>
            <a:ext cx="694598" cy="666115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969" y="401451"/>
            <a:ext cx="6444031" cy="8839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9540" y="8471260"/>
            <a:ext cx="5992887" cy="475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Скругленный прямоугольник 58"/>
          <p:cNvSpPr/>
          <p:nvPr/>
        </p:nvSpPr>
        <p:spPr>
          <a:xfrm>
            <a:off x="3488590" y="2733695"/>
            <a:ext cx="1498071" cy="504056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1" name="TextBox 60"/>
          <p:cNvSpPr txBox="1"/>
          <p:nvPr/>
        </p:nvSpPr>
        <p:spPr>
          <a:xfrm>
            <a:off x="3675651" y="4710199"/>
            <a:ext cx="120270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300" dirty="0" smtClean="0">
                <a:solidFill>
                  <a:schemeClr val="bg1"/>
                </a:solidFill>
              </a:rPr>
              <a:t>5,7 млн руб. </a:t>
            </a:r>
          </a:p>
          <a:p>
            <a:pPr lvl="0" algn="ctr"/>
            <a:endParaRPr lang="ru-RU" sz="1300" dirty="0">
              <a:solidFill>
                <a:schemeClr val="bg1"/>
              </a:solidFill>
            </a:endParaRPr>
          </a:p>
          <a:p>
            <a:pPr lvl="0" algn="ctr"/>
            <a:r>
              <a:rPr lang="ru-RU" sz="1300" dirty="0" smtClean="0">
                <a:solidFill>
                  <a:schemeClr val="bg1"/>
                </a:solidFill>
              </a:rPr>
              <a:t>Создание условий для устойчивого экономического развития 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3696896" y="3061929"/>
            <a:ext cx="1044116" cy="864096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341" y="335689"/>
            <a:ext cx="6444031" cy="8839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6712" y="8503116"/>
            <a:ext cx="5992887" cy="4755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6712" y="1836926"/>
            <a:ext cx="5090601" cy="573074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620688" y="2771800"/>
            <a:ext cx="1338590" cy="5040560"/>
            <a:chOff x="1091" y="0"/>
            <a:chExt cx="1697690" cy="304800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1091" y="0"/>
              <a:ext cx="1697690" cy="3048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Скругленный прямоугольник 4"/>
            <p:cNvSpPr/>
            <p:nvPr/>
          </p:nvSpPr>
          <p:spPr>
            <a:xfrm>
              <a:off x="1091" y="1103784"/>
              <a:ext cx="1697690" cy="872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 smtClean="0"/>
                <a:t>241,9 млн. руб.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/>
                <a:t>Защита населения и территорий от  ЧС, обеспечение пожарной безопасности и безопасности людей на водных объектах</a:t>
              </a:r>
              <a:endParaRPr lang="ru-RU" sz="1300" kern="1200" dirty="0"/>
            </a:p>
          </p:txBody>
        </p:sp>
      </p:grpSp>
      <p:sp>
        <p:nvSpPr>
          <p:cNvPr id="48" name="Овал 47"/>
          <p:cNvSpPr/>
          <p:nvPr/>
        </p:nvSpPr>
        <p:spPr>
          <a:xfrm>
            <a:off x="775228" y="3061929"/>
            <a:ext cx="979490" cy="976708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9" name="Группа 48"/>
          <p:cNvGrpSpPr/>
          <p:nvPr/>
        </p:nvGrpSpPr>
        <p:grpSpPr>
          <a:xfrm>
            <a:off x="1984479" y="2745015"/>
            <a:ext cx="1473477" cy="5040560"/>
            <a:chOff x="1691497" y="-16197"/>
            <a:chExt cx="1718510" cy="3048000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1691497" y="-16197"/>
              <a:ext cx="1697690" cy="3048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Скругленный прямоугольник 4"/>
            <p:cNvSpPr/>
            <p:nvPr/>
          </p:nvSpPr>
          <p:spPr>
            <a:xfrm>
              <a:off x="1712317" y="784084"/>
              <a:ext cx="1697690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/>
                <a:t>333 тыс. руб.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/>
                <a:t> Обеспечение безопасности, общественного порядка и профилактика правонарушений</a:t>
              </a:r>
              <a:endParaRPr lang="ru-RU" sz="1300" kern="1200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87989" y="3033884"/>
            <a:ext cx="1048603" cy="9937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30276" y="2724973"/>
            <a:ext cx="1744098" cy="53754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94330" y="3965364"/>
            <a:ext cx="122668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300" dirty="0" smtClean="0">
                <a:solidFill>
                  <a:schemeClr val="bg1"/>
                </a:solidFill>
              </a:rPr>
              <a:t>16,1 млн. руб. Безопасный город</a:t>
            </a:r>
            <a:endParaRPr lang="ru-RU" sz="1300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07759" y="3061929"/>
            <a:ext cx="999831" cy="8291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26049" y="5131448"/>
            <a:ext cx="981541" cy="83522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065416" y="6040060"/>
            <a:ext cx="138944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300" dirty="0" smtClean="0">
                <a:solidFill>
                  <a:schemeClr val="bg1"/>
                </a:solidFill>
              </a:rPr>
              <a:t>29,3 млн. руб. </a:t>
            </a:r>
          </a:p>
          <a:p>
            <a:pPr lvl="0" algn="ctr"/>
            <a:endParaRPr lang="ru-RU" sz="1300" dirty="0">
              <a:solidFill>
                <a:schemeClr val="bg1"/>
              </a:solidFill>
            </a:endParaRPr>
          </a:p>
          <a:p>
            <a:pPr lvl="0" algn="ctr"/>
            <a:r>
              <a:rPr lang="ru-RU" sz="1300" dirty="0" smtClean="0">
                <a:solidFill>
                  <a:schemeClr val="bg1"/>
                </a:solidFill>
              </a:rPr>
              <a:t>Повышение эффективности управления общественными финансами</a:t>
            </a:r>
            <a:endParaRPr lang="ru-RU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341" y="335689"/>
            <a:ext cx="6444031" cy="8839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712" y="8503116"/>
            <a:ext cx="5992887" cy="475529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357298" y="1142976"/>
            <a:ext cx="464347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заметок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9254" y="1043607"/>
            <a:ext cx="4380066" cy="605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5844" y="818726"/>
            <a:ext cx="839020" cy="9449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64389" y="2051720"/>
            <a:ext cx="5518586" cy="1131079"/>
          </a:xfrm>
          <a:prstGeom prst="rect">
            <a:avLst/>
          </a:prstGeom>
          <a:solidFill>
            <a:schemeClr val="lt1"/>
          </a:solidFill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350" u="sng" dirty="0"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</a:t>
            </a:r>
            <a:r>
              <a:rPr lang="ru-RU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закона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4389" y="3419872"/>
            <a:ext cx="5518586" cy="1131079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350" u="sng" dirty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– самый главный финансовый документ города Кызыла. В нем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запланированы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расходы для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решения вопросов местного значения.</a:t>
            </a:r>
            <a:r>
              <a:rPr lang="en-US" sz="13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Кроме того, бюджет – это обязательный для исполнения </a:t>
            </a:r>
            <a:r>
              <a:rPr lang="ru-RU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, являющийся основой системы контроля за сбором и эффективным расходованием бюджетных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4389" y="4788024"/>
            <a:ext cx="5518586" cy="133882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350" u="sng" dirty="0">
                <a:latin typeface="Times New Roman" pitchFamily="18" charset="0"/>
                <a:cs typeface="Times New Roman" pitchFamily="18" charset="0"/>
              </a:rPr>
              <a:t>Бюджет города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 – это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общий "кошелёк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", формируемый населением за счет налогов и расходуемый на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их потребности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. Одним из основных принципов бюджета города Кызыла является его открытость и адресность: за каждой статьей расходов стоят конкретные получатели – учителя, врачи, педагоги, молодые семьи, студенты, гражданские служащие, пенсионеры и другие получатели бюджетных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4794" y="6233759"/>
            <a:ext cx="4068452" cy="21831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4465" y="8488959"/>
            <a:ext cx="5992887" cy="4755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1666" y="52703"/>
            <a:ext cx="6444031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12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700808" y="5886886"/>
            <a:ext cx="1080120" cy="5963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accent1">
                    <a:lumMod val="50000"/>
                  </a:schemeClr>
                </a:solidFill>
              </a:rPr>
              <a:t>кредиты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696" y="1043608"/>
            <a:ext cx="5904656" cy="55399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Чтобы понять, как устроен бюджет, сравним его с бюджетом отдельной семьи.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702" y="1835696"/>
            <a:ext cx="5882649" cy="3231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Бюджет любой семьи делится на две части – </a:t>
            </a:r>
            <a:r>
              <a:rPr lang="ru-RU" sz="1500" i="1" u="sng" dirty="0">
                <a:latin typeface="Times New Roman" pitchFamily="18" charset="0"/>
                <a:cs typeface="Times New Roman" pitchFamily="18" charset="0"/>
              </a:rPr>
              <a:t>доходы и расходы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6712" y="3050440"/>
            <a:ext cx="687734" cy="476255"/>
          </a:xfrm>
          <a:prstGeom prst="rect">
            <a:avLst/>
          </a:prstGeom>
        </p:spPr>
      </p:pic>
      <p:pic>
        <p:nvPicPr>
          <p:cNvPr id="2050" name="Picture 2" descr="http://the-1.ru/uploads/posts/2015-02/pensii-krymchan-vyshe-chem-v-srednem-po-rossii_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712" y="3626851"/>
            <a:ext cx="687734" cy="49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eresta.by/wp-content/uploads/2012/03/i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322" y="4305219"/>
            <a:ext cx="693781" cy="56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ransportesalvorada.com.br/f/noticias/4859-4865-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505" y="5125478"/>
            <a:ext cx="707287" cy="52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36712" y="2526387"/>
            <a:ext cx="2016224" cy="3278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accent1">
                    <a:lumMod val="50000"/>
                  </a:schemeClr>
                </a:solidFill>
              </a:rPr>
              <a:t>ДОХОДЫ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00808" y="3059832"/>
            <a:ext cx="1152128" cy="4071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accent1">
                    <a:lumMod val="50000"/>
                  </a:schemeClr>
                </a:solidFill>
              </a:rPr>
              <a:t>зарплата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00808" y="3644605"/>
            <a:ext cx="1132328" cy="4953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err="1">
                <a:solidFill>
                  <a:schemeClr val="accent1">
                    <a:lumMod val="50000"/>
                  </a:schemeClr>
                </a:solidFill>
              </a:rPr>
              <a:t>госпенсии</a:t>
            </a:r>
            <a:endParaRPr lang="ru-RU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00808" y="4316715"/>
            <a:ext cx="1116123" cy="5433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err="1">
                <a:solidFill>
                  <a:schemeClr val="accent1">
                    <a:lumMod val="50000"/>
                  </a:schemeClr>
                </a:solidFill>
              </a:rPr>
              <a:t>госпособии</a:t>
            </a:r>
            <a:endParaRPr lang="ru-RU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00808" y="5114462"/>
            <a:ext cx="1080120" cy="5376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доходы</a:t>
            </a:r>
            <a:r>
              <a:rPr lang="ru-RU" sz="1000" dirty="0">
                <a:solidFill>
                  <a:srgbClr val="7ABC32"/>
                </a:solidFill>
              </a:rPr>
              <a:t>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от</a:t>
            </a:r>
            <a:r>
              <a:rPr lang="ru-RU" sz="1000" dirty="0">
                <a:solidFill>
                  <a:srgbClr val="7ABC32"/>
                </a:solidFill>
              </a:rPr>
              <a:t> </a:t>
            </a:r>
            <a:r>
              <a:rPr lang="ru-RU" sz="1000" dirty="0" err="1">
                <a:solidFill>
                  <a:schemeClr val="accent1">
                    <a:lumMod val="50000"/>
                  </a:schemeClr>
                </a:solidFill>
              </a:rPr>
              <a:t>самозанятости</a:t>
            </a: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6" name="Picture 8" descr="http://icrua.org/wp-content/uploads/2015/09/42-273105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1079" y="2983153"/>
            <a:ext cx="691937" cy="50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giesendesign.com/stock/wide-selection-of-elfa-storage-solution-with-bags-stora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8164" y="3635896"/>
            <a:ext cx="700856" cy="44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kargasok.ru/files/2015/origina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6857" y="4305046"/>
            <a:ext cx="700855" cy="52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vladnews.ru/uploads/news/2014/05/12/3120ba5ba68c1b732d97c3172652ef1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6856" y="5004048"/>
            <a:ext cx="700856" cy="47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rcc-travel.ru/upload/iblock/a11/nim%20xwn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7794" y="5814167"/>
            <a:ext cx="691937" cy="58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zacreditom.ru/_bd/966/9523010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576" y="5927941"/>
            <a:ext cx="813180" cy="101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5067132" y="11449953"/>
            <a:ext cx="54178" cy="38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кредиты</a:t>
            </a:r>
          </a:p>
        </p:txBody>
      </p:sp>
      <p:pic>
        <p:nvPicPr>
          <p:cNvPr id="2068" name="Picture 20" descr="http://www.moyby.com/images/news/c4c85a6eac02e8314602b5117add957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2816" y="6479763"/>
            <a:ext cx="936103" cy="43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996952" y="2509883"/>
            <a:ext cx="2062940" cy="3819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accent2">
                    <a:lumMod val="75000"/>
                  </a:schemeClr>
                </a:solidFill>
              </a:rPr>
              <a:t>РАСХОДЫ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45024" y="3030421"/>
            <a:ext cx="1411238" cy="3894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accent2">
                    <a:lumMod val="75000"/>
                  </a:schemeClr>
                </a:solidFill>
              </a:rPr>
              <a:t>продукты</a:t>
            </a:r>
            <a:r>
              <a:rPr lang="ru-RU" sz="1350" dirty="0"/>
              <a:t> </a:t>
            </a:r>
            <a:r>
              <a:rPr lang="ru-RU" sz="1350" dirty="0">
                <a:solidFill>
                  <a:schemeClr val="accent2">
                    <a:lumMod val="75000"/>
                  </a:schemeClr>
                </a:solidFill>
              </a:rPr>
              <a:t>питания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45024" y="3635896"/>
            <a:ext cx="1440160" cy="444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accent2">
                    <a:lumMod val="75000"/>
                  </a:schemeClr>
                </a:solidFill>
              </a:rPr>
              <a:t>одежда,</a:t>
            </a:r>
            <a:r>
              <a:rPr lang="ru-RU" sz="1350" dirty="0"/>
              <a:t> </a:t>
            </a:r>
            <a:r>
              <a:rPr lang="ru-RU" sz="1350" dirty="0">
                <a:solidFill>
                  <a:schemeClr val="accent2">
                    <a:lumMod val="75000"/>
                  </a:schemeClr>
                </a:solidFill>
              </a:rPr>
              <a:t>вещи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45024" y="4316715"/>
            <a:ext cx="1440160" cy="5162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accent2">
                    <a:lumMod val="75000"/>
                  </a:schemeClr>
                </a:solidFill>
              </a:rPr>
              <a:t>имущественные</a:t>
            </a:r>
            <a:r>
              <a:rPr lang="ru-RU" sz="1350" dirty="0"/>
              <a:t> </a:t>
            </a:r>
            <a:r>
              <a:rPr lang="ru-RU" sz="1350" dirty="0">
                <a:solidFill>
                  <a:schemeClr val="accent2">
                    <a:lumMod val="75000"/>
                  </a:schemeClr>
                </a:solidFill>
              </a:rPr>
              <a:t>налоги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45024" y="5019556"/>
            <a:ext cx="1440160" cy="4885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accent2">
                    <a:lumMod val="75000"/>
                  </a:schemeClr>
                </a:solidFill>
              </a:rPr>
              <a:t>коммунальные</a:t>
            </a:r>
            <a:r>
              <a:rPr lang="ru-RU" sz="1350" dirty="0"/>
              <a:t> </a:t>
            </a:r>
            <a:r>
              <a:rPr lang="ru-RU" sz="1350" dirty="0">
                <a:solidFill>
                  <a:schemeClr val="accent2">
                    <a:lumMod val="75000"/>
                  </a:schemeClr>
                </a:solidFill>
              </a:rPr>
              <a:t>платежи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670315" y="5673552"/>
            <a:ext cx="1414869" cy="8710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accent2">
                    <a:lumMod val="75000"/>
                  </a:schemeClr>
                </a:solidFill>
              </a:rPr>
              <a:t>медицинские </a:t>
            </a:r>
            <a:r>
              <a:rPr lang="ru-RU" sz="1350" dirty="0" smtClean="0">
                <a:solidFill>
                  <a:schemeClr val="accent2">
                    <a:lumMod val="75000"/>
                  </a:schemeClr>
                </a:solidFill>
              </a:rPr>
              <a:t>услуги (отдых, оздоровление)</a:t>
            </a:r>
            <a:endParaRPr lang="ru-RU" sz="135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70" name="Picture 22" descr="http://static3.depositphotos.com/1000899/183/i/950/depositphotos_1839458-Percent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9040" y="6648802"/>
            <a:ext cx="691936" cy="90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3670314" y="6683158"/>
            <a:ext cx="1389577" cy="3731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accent2">
                    <a:lumMod val="75000"/>
                  </a:schemeClr>
                </a:solidFill>
              </a:rPr>
              <a:t>кредиты с %</a:t>
            </a:r>
          </a:p>
        </p:txBody>
      </p:sp>
      <p:pic>
        <p:nvPicPr>
          <p:cNvPr id="2072" name="Picture 24" descr="http://christinamarket.ru/upload/nazvanie-kakogo-jivotnogo-na-jargone-oznachaet-optsion-12086-small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1375" y="4380263"/>
            <a:ext cx="404915" cy="45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5185212" y="2511192"/>
            <a:ext cx="1448176" cy="4099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rgbClr val="7ABC32"/>
                </a:solidFill>
              </a:rPr>
              <a:t>«+» </a:t>
            </a:r>
            <a:r>
              <a:rPr lang="ru-RU" sz="1350" dirty="0">
                <a:solidFill>
                  <a:schemeClr val="bg2">
                    <a:lumMod val="25000"/>
                  </a:schemeClr>
                </a:solidFill>
              </a:rPr>
              <a:t>ПРОФИЦИТ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209452" y="2971104"/>
            <a:ext cx="1387900" cy="3916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«-» ДЕФИЦИТ</a:t>
            </a:r>
          </a:p>
        </p:txBody>
      </p:sp>
      <p:pic>
        <p:nvPicPr>
          <p:cNvPr id="2074" name="Picture 26" descr="http://previews.123rf.com/images/amasterpics123/amasterpics1231304/amasterpics123130400030/18853284-3d-man-with-red-question-mark-over-white-background-Stock-Photo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2790" y="3707904"/>
            <a:ext cx="522474" cy="41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5772829" y="3703750"/>
            <a:ext cx="824523" cy="40335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Что делать ?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714686" y="4299452"/>
            <a:ext cx="982604" cy="53348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75" dirty="0"/>
              <a:t>Взвесить потребности «+»  и «-»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209451" y="5083842"/>
            <a:ext cx="448139" cy="371783"/>
          </a:xfrm>
          <a:prstGeom prst="rect">
            <a:avLst/>
          </a:prstGeom>
        </p:spPr>
      </p:pic>
      <p:sp>
        <p:nvSpPr>
          <p:cNvPr id="32" name="Выноска-облако 31"/>
          <p:cNvSpPr/>
          <p:nvPr/>
        </p:nvSpPr>
        <p:spPr>
          <a:xfrm>
            <a:off x="5714685" y="5086484"/>
            <a:ext cx="1076143" cy="455764"/>
          </a:xfrm>
          <a:prstGeom prst="cloudCallout">
            <a:avLst>
              <a:gd name="adj1" fmla="val -8962"/>
              <a:gd name="adj2" fmla="val 135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</a:rPr>
              <a:t>=</a:t>
            </a:r>
            <a:r>
              <a:rPr lang="ru-RU" sz="800" b="1" dirty="0" smtClean="0">
                <a:solidFill>
                  <a:schemeClr val="tx1"/>
                </a:solidFill>
              </a:rPr>
              <a:t>БАЛАНС</a:t>
            </a:r>
            <a:endParaRPr lang="ru-RU" sz="800" b="1" dirty="0">
              <a:solidFill>
                <a:schemeClr val="tx1"/>
              </a:solidFill>
            </a:endParaRPr>
          </a:p>
        </p:txBody>
      </p:sp>
      <p:pic>
        <p:nvPicPr>
          <p:cNvPr id="2076" name="Picture 28" descr="https://im0-tub-ru.yandex.net/i?id=1e045bd54cc2150b9f726031b263b949&amp;n=33&amp;h=190&amp;w=25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5184" y="5864509"/>
            <a:ext cx="1548203" cy="119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shabib.narod.ru/images/PhShop/TXT/sign.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1097" y="7155135"/>
            <a:ext cx="1200504" cy="34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6021288" y="3347864"/>
            <a:ext cx="216024" cy="3059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214219" y="4112634"/>
            <a:ext cx="239117" cy="1713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949280" y="4868033"/>
            <a:ext cx="288032" cy="208023"/>
          </a:xfrm>
          <a:prstGeom prst="rect">
            <a:avLst/>
          </a:prstGeom>
        </p:spPr>
      </p:pic>
      <p:pic>
        <p:nvPicPr>
          <p:cNvPr id="2049" name="Рисунок 2048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32457" y="8416951"/>
            <a:ext cx="5992887" cy="4755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48298" y="34911"/>
            <a:ext cx="6444031" cy="883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4086" y="5086716"/>
            <a:ext cx="5036060" cy="320775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39439" y="1259632"/>
            <a:ext cx="450059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75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Республики Тыва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660910" y="3766612"/>
            <a:ext cx="1396305" cy="589364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750"/>
              </a:spcAf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бюджет городских округов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817291" y="3080375"/>
            <a:ext cx="1627495" cy="1594516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750"/>
              </a:spcAft>
            </a:pPr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Бюджет территориального фонда обязательного медицинского страхования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035959" y="3203848"/>
            <a:ext cx="1556879" cy="484748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750"/>
              </a:spcAft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Республиканский бюджет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107529" y="3779912"/>
            <a:ext cx="1449884" cy="589364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750"/>
              </a:spcAf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бюджет муниципальных районов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196694" y="4788024"/>
            <a:ext cx="1449884" cy="589364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750"/>
              </a:spcAf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бюджет городских поселений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696893" y="4788024"/>
            <a:ext cx="1393041" cy="589364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750"/>
              </a:spcAf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бюджет сельских поселений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821645" y="2123728"/>
            <a:ext cx="3268289" cy="5357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 flipH="1">
            <a:off x="2708920" y="2699792"/>
            <a:ext cx="267893" cy="428628"/>
          </a:xfrm>
          <a:prstGeom prst="downArrow">
            <a:avLst>
              <a:gd name="adj1" fmla="val 50000"/>
              <a:gd name="adj2" fmla="val 77204"/>
            </a:avLst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50000"/>
                </a:schemeClr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350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 flipH="1">
            <a:off x="4817291" y="2699792"/>
            <a:ext cx="267893" cy="375050"/>
          </a:xfrm>
          <a:prstGeom prst="downArrow">
            <a:avLst>
              <a:gd name="adj1" fmla="val 50000"/>
              <a:gd name="adj2" fmla="val 77204"/>
            </a:avLst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50000"/>
                </a:schemeClr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350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 flipH="1">
            <a:off x="3214686" y="4427984"/>
            <a:ext cx="214314" cy="321471"/>
          </a:xfrm>
          <a:prstGeom prst="downArrow">
            <a:avLst>
              <a:gd name="adj1" fmla="val 50000"/>
              <a:gd name="adj2" fmla="val 77204"/>
            </a:avLst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50000"/>
                </a:schemeClr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350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 flipH="1">
            <a:off x="3804050" y="4427984"/>
            <a:ext cx="214314" cy="321471"/>
          </a:xfrm>
          <a:prstGeom prst="downArrow">
            <a:avLst>
              <a:gd name="adj1" fmla="val 50000"/>
              <a:gd name="adj2" fmla="val 77204"/>
            </a:avLst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50000"/>
                </a:schemeClr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350"/>
          </a:p>
        </p:txBody>
      </p:sp>
      <p:sp>
        <p:nvSpPr>
          <p:cNvPr id="23" name="Прямоугольник 22"/>
          <p:cNvSpPr/>
          <p:nvPr/>
        </p:nvSpPr>
        <p:spPr>
          <a:xfrm>
            <a:off x="1868423" y="2267744"/>
            <a:ext cx="316477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750"/>
              </a:spcAft>
            </a:pPr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Бюджетная система Республики Тыва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556" y="8416951"/>
            <a:ext cx="5992887" cy="4755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3689" y="119332"/>
            <a:ext cx="6444031" cy="883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35759" y="1257547"/>
            <a:ext cx="6000794" cy="58374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1393016" y="1006223"/>
            <a:ext cx="4232702" cy="30008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Стадии  формирования бюджета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6584" y="1800968"/>
            <a:ext cx="5519969" cy="1015663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-300038" algn="just"/>
            <a:r>
              <a:rPr lang="ru-RU" sz="1500" u="sng" dirty="0"/>
              <a:t>Бюджетный процесс </a:t>
            </a:r>
            <a:r>
              <a:rPr lang="ru-RU" sz="1500" dirty="0"/>
              <a:t>- это регламентированная законом деятельность органов государственной власти и местного самоуправления по составлению, рассмотрению, утверждению и исполнению бюджетов соответствующих уровней.</a:t>
            </a:r>
            <a:endParaRPr lang="en-US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692695" y="7092280"/>
            <a:ext cx="5843857" cy="461665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37500" algn="just"/>
            <a:r>
              <a:rPr lang="ru-RU" sz="1200" b="1" dirty="0"/>
              <a:t>Проект городского бюджета составляется и утверждается сроком на три года - очередной финансовый и два </a:t>
            </a:r>
            <a:r>
              <a:rPr lang="ru-RU" sz="1200" b="1" dirty="0" smtClean="0"/>
              <a:t>последующих (с 2017 г.)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6584" y="3581345"/>
            <a:ext cx="5519969" cy="300082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-300038" algn="ctr"/>
            <a:r>
              <a:rPr lang="ru-RU" sz="1350" b="1" dirty="0"/>
              <a:t>Стадии формирования бюджета называются бюджетным процессом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563800" y="4003199"/>
            <a:ext cx="1912353" cy="64294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tx1"/>
                </a:solidFill>
              </a:rPr>
              <a:t>составление проекта </a:t>
            </a:r>
            <a:r>
              <a:rPr lang="ru-RU" sz="1350" b="1" dirty="0" smtClean="0">
                <a:solidFill>
                  <a:schemeClr val="tx1"/>
                </a:solidFill>
              </a:rPr>
              <a:t>бюджета</a:t>
            </a:r>
            <a:endParaRPr lang="ru-RU" sz="1350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519976" y="4897465"/>
            <a:ext cx="1912353" cy="64294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tx1"/>
                </a:solidFill>
              </a:rPr>
              <a:t>рассмотрение и утверждение бюджета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4054019" y="5697750"/>
            <a:ext cx="1912353" cy="64294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tx1"/>
                </a:solidFill>
              </a:rPr>
              <a:t>исполнение бюджета</a:t>
            </a:r>
          </a:p>
        </p:txBody>
      </p:sp>
      <p:grpSp>
        <p:nvGrpSpPr>
          <p:cNvPr id="19" name="Группа 18"/>
          <p:cNvGrpSpPr/>
          <p:nvPr/>
        </p:nvGrpSpPr>
        <p:grpSpPr>
          <a:xfrm rot="16200000">
            <a:off x="511704" y="4940502"/>
            <a:ext cx="1665462" cy="414910"/>
            <a:chOff x="1570810" y="2071678"/>
            <a:chExt cx="5645984" cy="215108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1571604" y="2071678"/>
              <a:ext cx="5643602" cy="158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1464447" y="2178835"/>
              <a:ext cx="214314" cy="158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4037009" y="2178041"/>
              <a:ext cx="214314" cy="158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8481" y="8416951"/>
            <a:ext cx="5992887" cy="4755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922" y="92616"/>
            <a:ext cx="6444031" cy="883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Оксана\Desktop\Стандарты презентации\Icons_\Classy Icons Pack\png\128x128\database.png"/>
          <p:cNvPicPr>
            <a:picLocks noChangeAspect="1" noChangeArrowheads="1"/>
          </p:cNvPicPr>
          <p:nvPr/>
        </p:nvPicPr>
        <p:blipFill>
          <a:blip r:embed="rId3" cstate="print">
            <a:lum bright="8000"/>
          </a:blip>
          <a:srcRect/>
          <a:stretch>
            <a:fillRect/>
          </a:stretch>
        </p:blipFill>
        <p:spPr bwMode="auto">
          <a:xfrm>
            <a:off x="416718" y="1084518"/>
            <a:ext cx="818872" cy="85725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1274651" y="984374"/>
            <a:ext cx="5250693" cy="923330"/>
          </a:xfrm>
          <a:prstGeom prst="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Бюджет государства и бюджеты входящих в него регионов и муниципальных образований взаимосвязаны и образуют единую бюджетную систему. К настоящему времени в Российской Федерации сложилась </a:t>
            </a:r>
            <a:r>
              <a:rPr lang="ru-RU" sz="1350" u="sng" dirty="0">
                <a:latin typeface="Times New Roman" pitchFamily="18" charset="0"/>
                <a:cs typeface="Times New Roman" pitchFamily="18" charset="0"/>
              </a:rPr>
              <a:t>трехуровневая бюджетная система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92696" y="5376336"/>
            <a:ext cx="1462761" cy="791706"/>
          </a:xfrm>
          <a:prstGeom prst="roundRect">
            <a:avLst/>
          </a:prstGeom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Бюджеты</a:t>
            </a:r>
          </a:p>
          <a:p>
            <a:pPr algn="ctr" fontAlgn="base">
              <a:spcBef>
                <a:spcPct val="0"/>
              </a:spcBef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 городских округов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276871" y="5389367"/>
            <a:ext cx="1709311" cy="791706"/>
          </a:xfrm>
          <a:prstGeom prst="roundRect">
            <a:avLst/>
          </a:prstGeom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Бюджеты </a:t>
            </a:r>
          </a:p>
          <a:p>
            <a:pPr algn="ctr" fontAlgn="base">
              <a:spcBef>
                <a:spcPct val="0"/>
              </a:spcBef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муниципальных районов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107596" y="5368061"/>
            <a:ext cx="2273732" cy="791706"/>
          </a:xfrm>
          <a:prstGeom prst="roundRect">
            <a:avLst/>
          </a:prstGeom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Бюджеты </a:t>
            </a:r>
          </a:p>
          <a:p>
            <a:pPr algn="ctr" fontAlgn="base">
              <a:spcBef>
                <a:spcPct val="0"/>
              </a:spcBef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городских и сельских поселений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3986183" y="2746803"/>
            <a:ext cx="2497233" cy="561856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750"/>
              </a:spcAft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Консолидированный бюджет Российской Федерации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117600" y="2056952"/>
            <a:ext cx="2328478" cy="1008787"/>
          </a:xfrm>
          <a:prstGeom prst="flowChartMagneticDisk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бюджет </a:t>
            </a:r>
          </a:p>
          <a:p>
            <a:pPr algn="ctr" fontAlgn="base">
              <a:spcBef>
                <a:spcPct val="0"/>
              </a:spcBef>
            </a:pP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3978904" y="3944012"/>
            <a:ext cx="2504512" cy="561856"/>
          </a:xfrm>
          <a:prstGeom prst="roundRect">
            <a:avLst/>
          </a:prstGeom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750"/>
              </a:spcAft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Консолидированные бюджеты субъектов РФ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1135878" y="3094098"/>
            <a:ext cx="2325492" cy="1008787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750"/>
              </a:spcAft>
            </a:pP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субъектов РФ (региональные бюджеты)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1166800" y="4183226"/>
            <a:ext cx="2354869" cy="1008787"/>
          </a:xfrm>
          <a:prstGeom prst="flowChartMagneticDisk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муниципальных образований</a:t>
            </a:r>
          </a:p>
        </p:txBody>
      </p:sp>
      <p:grpSp>
        <p:nvGrpSpPr>
          <p:cNvPr id="36" name="Группа 35"/>
          <p:cNvGrpSpPr/>
          <p:nvPr/>
        </p:nvGrpSpPr>
        <p:grpSpPr>
          <a:xfrm rot="5400000" flipH="1">
            <a:off x="2394498" y="3461188"/>
            <a:ext cx="2348011" cy="297055"/>
            <a:chOff x="945976" y="2071679"/>
            <a:chExt cx="6269229" cy="225289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rot="5400000" flipV="1">
              <a:off x="4080194" y="-1061745"/>
              <a:ext cx="793" cy="62692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5400000">
              <a:off x="4350571" y="2180622"/>
              <a:ext cx="223702" cy="899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7052444" y="2178041"/>
              <a:ext cx="214314" cy="158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 rot="5400000" flipH="1">
            <a:off x="2956317" y="4163780"/>
            <a:ext cx="1333439" cy="389088"/>
            <a:chOff x="1571604" y="2002231"/>
            <a:chExt cx="5645190" cy="374428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1571604" y="2015518"/>
              <a:ext cx="5643600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rot="5400000">
              <a:off x="1534357" y="2128364"/>
              <a:ext cx="304643" cy="5237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6996621" y="2156486"/>
              <a:ext cx="361140" cy="79206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39"/>
          <p:cNvGrpSpPr>
            <a:grpSpLocks/>
          </p:cNvGrpSpPr>
          <p:nvPr/>
        </p:nvGrpSpPr>
        <p:grpSpPr bwMode="auto">
          <a:xfrm>
            <a:off x="1117600" y="5095267"/>
            <a:ext cx="3751560" cy="240497"/>
            <a:chOff x="1140594" y="3214686"/>
            <a:chExt cx="2431274" cy="1143802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>
              <a:off x="1142181" y="3857414"/>
              <a:ext cx="2428100" cy="2114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rot="5400000" flipH="1" flipV="1">
              <a:off x="2034340" y="3538165"/>
              <a:ext cx="646957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rot="5400000" flipH="1" flipV="1">
              <a:off x="890850" y="4107158"/>
              <a:ext cx="501074" cy="1587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rot="5400000" flipH="1" flipV="1">
              <a:off x="2106487" y="4107158"/>
              <a:ext cx="501074" cy="1587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 flipH="1" flipV="1">
              <a:off x="3320538" y="4107158"/>
              <a:ext cx="501074" cy="1586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Прямая соединительная линия 68"/>
          <p:cNvCxnSpPr>
            <a:endCxn id="3087" idx="1"/>
          </p:cNvCxnSpPr>
          <p:nvPr/>
        </p:nvCxnSpPr>
        <p:spPr>
          <a:xfrm>
            <a:off x="3706762" y="2995587"/>
            <a:ext cx="279421" cy="3214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3820307" y="4205312"/>
            <a:ext cx="149740" cy="112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кругленный прямоугольник 79"/>
          <p:cNvSpPr/>
          <p:nvPr/>
        </p:nvSpPr>
        <p:spPr>
          <a:xfrm>
            <a:off x="692697" y="7385979"/>
            <a:ext cx="2923016" cy="816236"/>
          </a:xfrm>
          <a:prstGeom prst="roundRect">
            <a:avLst>
              <a:gd name="adj" fmla="val 1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35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</a:t>
            </a:r>
          </a:p>
          <a:p>
            <a:pPr algn="ctr"/>
            <a:r>
              <a:rPr lang="ru-RU" sz="135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территориальных внебюджетных фондов</a:t>
            </a:r>
          </a:p>
        </p:txBody>
      </p:sp>
      <p:grpSp>
        <p:nvGrpSpPr>
          <p:cNvPr id="88" name="Группа 87"/>
          <p:cNvGrpSpPr/>
          <p:nvPr/>
        </p:nvGrpSpPr>
        <p:grpSpPr>
          <a:xfrm rot="16200000">
            <a:off x="3163481" y="7100354"/>
            <a:ext cx="1471312" cy="384747"/>
            <a:chOff x="1570810" y="2071678"/>
            <a:chExt cx="5645984" cy="215108"/>
          </a:xfrm>
        </p:grpSpPr>
        <p:cxnSp>
          <p:nvCxnSpPr>
            <p:cNvPr id="89" name="Прямая соединительная линия 88"/>
            <p:cNvCxnSpPr/>
            <p:nvPr/>
          </p:nvCxnSpPr>
          <p:spPr>
            <a:xfrm>
              <a:off x="1571604" y="2071678"/>
              <a:ext cx="564360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 rot="5400000">
              <a:off x="1464447" y="2178835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rot="5400000">
              <a:off x="4614106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4" name="Скругленный прямоугольник 93"/>
          <p:cNvSpPr/>
          <p:nvPr/>
        </p:nvSpPr>
        <p:spPr>
          <a:xfrm>
            <a:off x="4090916" y="6863822"/>
            <a:ext cx="2533029" cy="750099"/>
          </a:xfrm>
          <a:prstGeom prst="roundRect">
            <a:avLst>
              <a:gd name="adj" fmla="val 1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- Фонд социального страхования Российской Федерации</a:t>
            </a:r>
          </a:p>
          <a:p>
            <a:endParaRPr lang="ru-RU" sz="1350" dirty="0"/>
          </a:p>
        </p:txBody>
      </p:sp>
      <p:grpSp>
        <p:nvGrpSpPr>
          <p:cNvPr id="96" name="Группа 95"/>
          <p:cNvGrpSpPr/>
          <p:nvPr/>
        </p:nvGrpSpPr>
        <p:grpSpPr>
          <a:xfrm>
            <a:off x="4073914" y="7718665"/>
            <a:ext cx="2584278" cy="589504"/>
            <a:chOff x="1902455" y="214311"/>
            <a:chExt cx="1312254" cy="787352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1902455" y="214311"/>
              <a:ext cx="1312254" cy="787352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98" name="Скругленный прямоугольник 4"/>
            <p:cNvSpPr/>
            <p:nvPr/>
          </p:nvSpPr>
          <p:spPr>
            <a:xfrm>
              <a:off x="1925516" y="237372"/>
              <a:ext cx="1266132" cy="741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50" dirty="0">
                  <a:solidFill>
                    <a:schemeClr val="tx1"/>
                  </a:solidFill>
                </a:rPr>
                <a:t>-</a:t>
              </a:r>
              <a:r>
                <a:rPr lang="ru-RU" sz="1350" dirty="0"/>
                <a:t>  </a:t>
              </a:r>
              <a:r>
                <a:rPr lang="ru-RU" sz="1350" dirty="0">
                  <a:solidFill>
                    <a:schemeClr val="tx1"/>
                  </a:solidFill>
                </a:rPr>
                <a:t>Федеральный фонд  обязательного медицинского страхования</a:t>
              </a:r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4092467" y="6196033"/>
            <a:ext cx="2565725" cy="604832"/>
            <a:chOff x="1987008" y="193688"/>
            <a:chExt cx="1370577" cy="806442"/>
          </a:xfrm>
        </p:grpSpPr>
        <p:sp>
          <p:nvSpPr>
            <p:cNvPr id="100" name="Скругленный прямоугольник 99"/>
            <p:cNvSpPr/>
            <p:nvPr/>
          </p:nvSpPr>
          <p:spPr>
            <a:xfrm>
              <a:off x="1987008" y="193688"/>
              <a:ext cx="1370577" cy="806442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01" name="Скругленный прямоугольник 4"/>
            <p:cNvSpPr/>
            <p:nvPr/>
          </p:nvSpPr>
          <p:spPr>
            <a:xfrm>
              <a:off x="2010628" y="217308"/>
              <a:ext cx="1323337" cy="759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50" dirty="0">
                  <a:solidFill>
                    <a:schemeClr val="tx1"/>
                  </a:solidFill>
                </a:rPr>
                <a:t>-</a:t>
              </a:r>
              <a:r>
                <a:rPr lang="ru-RU" sz="1350" dirty="0"/>
                <a:t>  </a:t>
              </a:r>
              <a:r>
                <a:rPr lang="ru-RU" sz="1350" dirty="0">
                  <a:solidFill>
                    <a:schemeClr val="tx1"/>
                  </a:solidFill>
                </a:rPr>
                <a:t>Пенсионный фонд Российской  Федерации</a:t>
              </a:r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692697" y="6335020"/>
            <a:ext cx="2891960" cy="829268"/>
            <a:chOff x="0" y="892165"/>
            <a:chExt cx="1436762" cy="822346"/>
          </a:xfrm>
        </p:grpSpPr>
        <p:sp>
          <p:nvSpPr>
            <p:cNvPr id="103" name="Скругленный прямоугольник 102"/>
            <p:cNvSpPr/>
            <p:nvPr/>
          </p:nvSpPr>
          <p:spPr>
            <a:xfrm>
              <a:off x="0" y="892165"/>
              <a:ext cx="1436762" cy="822346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" name="Скругленный прямоугольник 4"/>
            <p:cNvSpPr/>
            <p:nvPr/>
          </p:nvSpPr>
          <p:spPr>
            <a:xfrm>
              <a:off x="24086" y="916251"/>
              <a:ext cx="1388590" cy="7741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</a:pPr>
              <a:r>
                <a:rPr lang="ru-RU" sz="135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Бюджеты государственных внебюджетных 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</a:pPr>
              <a:r>
                <a:rPr lang="ru-RU" sz="135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фондов</a:t>
              </a:r>
              <a:endParaRPr lang="ru-RU" sz="13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2154204" y="7144910"/>
            <a:ext cx="1551731" cy="307410"/>
            <a:chOff x="1488406" y="1094161"/>
            <a:chExt cx="310105" cy="339903"/>
          </a:xfrm>
        </p:grpSpPr>
        <p:sp>
          <p:nvSpPr>
            <p:cNvPr id="106" name="Стрелка вправо 10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  <a:gradFill flip="none" rotWithShape="0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000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25"/>
            </a:p>
          </p:txBody>
        </p:sp>
      </p:grpSp>
      <p:cxnSp>
        <p:nvCxnSpPr>
          <p:cNvPr id="109" name="Прямая соединительная линия 108"/>
          <p:cNvCxnSpPr/>
          <p:nvPr/>
        </p:nvCxnSpPr>
        <p:spPr>
          <a:xfrm>
            <a:off x="1916832" y="7190437"/>
            <a:ext cx="15528" cy="19554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7409" y="4742305"/>
            <a:ext cx="339624" cy="4571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136" y="8489979"/>
            <a:ext cx="5992887" cy="4755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075" y="93985"/>
            <a:ext cx="6444031" cy="883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93872" y="1331640"/>
            <a:ext cx="5829640" cy="3693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Доходы бюджета</a:t>
            </a:r>
          </a:p>
        </p:txBody>
      </p:sp>
      <p:sp>
        <p:nvSpPr>
          <p:cNvPr id="53" name="Line 13"/>
          <p:cNvSpPr>
            <a:spLocks noChangeShapeType="1"/>
          </p:cNvSpPr>
          <p:nvPr/>
        </p:nvSpPr>
        <p:spPr bwMode="auto">
          <a:xfrm rot="11973797" flipV="1">
            <a:off x="2367352" y="1652054"/>
            <a:ext cx="251088" cy="58371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135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Line 13"/>
          <p:cNvSpPr>
            <a:spLocks noChangeShapeType="1"/>
          </p:cNvSpPr>
          <p:nvPr/>
        </p:nvSpPr>
        <p:spPr bwMode="auto">
          <a:xfrm rot="9132045" flipH="1" flipV="1">
            <a:off x="4413977" y="1660162"/>
            <a:ext cx="190286" cy="565476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135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5" name="Блок-схема: процесс 54"/>
          <p:cNvSpPr/>
          <p:nvPr/>
        </p:nvSpPr>
        <p:spPr>
          <a:xfrm>
            <a:off x="693871" y="2204035"/>
            <a:ext cx="2830077" cy="987683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chemeClr val="tx1"/>
                </a:solidFill>
              </a:rPr>
              <a:t>Собственные средства </a:t>
            </a:r>
            <a:r>
              <a:rPr lang="ru-RU" sz="1500" dirty="0">
                <a:solidFill>
                  <a:schemeClr val="tx1"/>
                </a:solidFill>
              </a:rPr>
              <a:t>– это средства,  не имеющие определенной цели расходования</a:t>
            </a:r>
          </a:p>
        </p:txBody>
      </p:sp>
      <p:sp>
        <p:nvSpPr>
          <p:cNvPr id="56" name="Блок-схема: процесс 55"/>
          <p:cNvSpPr/>
          <p:nvPr/>
        </p:nvSpPr>
        <p:spPr>
          <a:xfrm>
            <a:off x="3709447" y="2194453"/>
            <a:ext cx="2893239" cy="997265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chemeClr val="tx1"/>
                </a:solidFill>
              </a:rPr>
              <a:t>Целевые средства- </a:t>
            </a:r>
            <a:r>
              <a:rPr lang="ru-RU" sz="1500" dirty="0">
                <a:solidFill>
                  <a:schemeClr val="tx1"/>
                </a:solidFill>
              </a:rPr>
              <a:t>это средства, которые должны быть израсходованы строго по целевому </a:t>
            </a:r>
            <a:r>
              <a:rPr lang="ru-RU" sz="1500" dirty="0" smtClean="0">
                <a:solidFill>
                  <a:schemeClr val="tx1"/>
                </a:solidFill>
              </a:rPr>
              <a:t>назначению</a:t>
            </a:r>
            <a:endParaRPr lang="ru-RU" sz="1500" b="1" dirty="0">
              <a:solidFill>
                <a:schemeClr val="tx1"/>
              </a:solidFill>
            </a:endParaRPr>
          </a:p>
        </p:txBody>
      </p:sp>
      <p:grpSp>
        <p:nvGrpSpPr>
          <p:cNvPr id="60" name="Группа 39"/>
          <p:cNvGrpSpPr>
            <a:grpSpLocks/>
          </p:cNvGrpSpPr>
          <p:nvPr/>
        </p:nvGrpSpPr>
        <p:grpSpPr bwMode="auto">
          <a:xfrm>
            <a:off x="764703" y="3169910"/>
            <a:ext cx="2475931" cy="1186066"/>
            <a:chOff x="1140593" y="3214686"/>
            <a:chExt cx="2431275" cy="4154544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>
              <a:off x="1142181" y="3857414"/>
              <a:ext cx="2428100" cy="2114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5400000" flipH="1" flipV="1">
              <a:off x="2034340" y="3538165"/>
              <a:ext cx="646957" cy="0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5400000" flipH="1" flipV="1">
              <a:off x="890850" y="4107158"/>
              <a:ext cx="501074" cy="1587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rot="5400000" flipH="1" flipV="1">
              <a:off x="2106487" y="4107158"/>
              <a:ext cx="501074" cy="1587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3570281" y="3857417"/>
              <a:ext cx="1587" cy="3511813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Прямоугольник 65"/>
          <p:cNvSpPr/>
          <p:nvPr/>
        </p:nvSpPr>
        <p:spPr>
          <a:xfrm>
            <a:off x="429933" y="3491880"/>
            <a:ext cx="1074433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 dirty="0"/>
              <a:t>Налоговые доходы</a:t>
            </a:r>
          </a:p>
          <a:p>
            <a:pPr algn="ctr">
              <a:defRPr/>
            </a:pPr>
            <a:endParaRPr lang="ru-RU" sz="15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1545663" y="3547904"/>
            <a:ext cx="1641893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 dirty="0"/>
              <a:t>Неналоговые </a:t>
            </a:r>
            <a:r>
              <a:rPr lang="ru-RU" sz="1350" dirty="0" smtClean="0"/>
              <a:t>доходы</a:t>
            </a:r>
            <a:endParaRPr lang="ru-RU" sz="1200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429933" y="4449033"/>
            <a:ext cx="3357955" cy="11310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350" dirty="0"/>
              <a:t>- дотации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на выравнивание  бюджетной  обеспеченности;</a:t>
            </a:r>
          </a:p>
          <a:p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-  дотации на поддержку мер по обеспечению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сбалансированности бюджетов</a:t>
            </a:r>
            <a:endParaRPr 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Группа 39"/>
          <p:cNvGrpSpPr>
            <a:grpSpLocks/>
          </p:cNvGrpSpPr>
          <p:nvPr/>
        </p:nvGrpSpPr>
        <p:grpSpPr bwMode="auto">
          <a:xfrm rot="16200000">
            <a:off x="3474777" y="3610927"/>
            <a:ext cx="2028003" cy="1192814"/>
            <a:chOff x="1062282" y="3857414"/>
            <a:chExt cx="2507999" cy="4185411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>
              <a:off x="1142181" y="3857414"/>
              <a:ext cx="2428100" cy="2114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>
              <a:stCxn id="77" idx="1"/>
            </p:cNvCxnSpPr>
            <p:nvPr/>
          </p:nvCxnSpPr>
          <p:spPr>
            <a:xfrm rot="5400000" flipH="1" flipV="1">
              <a:off x="613749" y="4305950"/>
              <a:ext cx="976963" cy="79898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 flipH="1">
              <a:off x="1226321" y="4318298"/>
              <a:ext cx="921769" cy="7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 flipH="1" flipV="1">
              <a:off x="3325542" y="7863678"/>
              <a:ext cx="126428" cy="231865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Прямоугольник 75"/>
          <p:cNvSpPr/>
          <p:nvPr/>
        </p:nvSpPr>
        <p:spPr>
          <a:xfrm>
            <a:off x="4075896" y="3418667"/>
            <a:ext cx="2469588" cy="3000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 dirty="0" smtClean="0"/>
              <a:t>Субвенции</a:t>
            </a:r>
            <a:endParaRPr lang="ru-RU" sz="12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4170800" y="5071295"/>
            <a:ext cx="2431885" cy="3000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 dirty="0" smtClean="0"/>
              <a:t>Субсидии</a:t>
            </a:r>
            <a:endParaRPr lang="ru-RU" sz="12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4155070" y="4475500"/>
            <a:ext cx="2447616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 dirty="0"/>
              <a:t>Иные межбюджетные трансферты</a:t>
            </a:r>
          </a:p>
        </p:txBody>
      </p:sp>
      <p:pic>
        <p:nvPicPr>
          <p:cNvPr id="5122" name="Picture 2" descr="http://fs00.infourok.ru/images/doc/227/42442/1/img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933" y="6028557"/>
            <a:ext cx="3279515" cy="192781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0302" y="3779842"/>
            <a:ext cx="2438756" cy="63472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185822" y="5484936"/>
            <a:ext cx="2359662" cy="51498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Строительство социальных объектов и инфраструктуру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473" y="8416951"/>
            <a:ext cx="5992887" cy="475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10302" y="6141932"/>
            <a:ext cx="2552489" cy="164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969" y="153581"/>
            <a:ext cx="6444031" cy="883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37046</TotalTime>
  <Words>2818</Words>
  <Application>Microsoft Office PowerPoint</Application>
  <PresentationFormat>Экран (4:3)</PresentationFormat>
  <Paragraphs>628</Paragraphs>
  <Slides>34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Изменение нормативов зачисления налоговых  и неналоговых доходов в бюджет городского округа  «Город Кызыл Республики Тыва»</vt:lpstr>
      <vt:lpstr>Виды доходов, нормативы и основания зачисления  доходов в бюджет городского округа  «Город Кызыл Республики Тыва» в 2016 году </vt:lpstr>
      <vt:lpstr>Слайд 16</vt:lpstr>
      <vt:lpstr>Основные виды доходов бюджета городского округа  «Город Кызыл Республики Тыва», млн. руб. (%)</vt:lpstr>
      <vt:lpstr>Слайд 18</vt:lpstr>
      <vt:lpstr>Слайд 19</vt:lpstr>
      <vt:lpstr>Слайд 20</vt:lpstr>
      <vt:lpstr>Слайд 21</vt:lpstr>
      <vt:lpstr>Структура доходов бюджета городского округа «Город Кызыл Республики Тыва», млн. руб.</vt:lpstr>
      <vt:lpstr>Слайд 23</vt:lpstr>
      <vt:lpstr>Слайд 24</vt:lpstr>
      <vt:lpstr>Динамика поступления налога на доходы физических лиц по г.Кызылу, млн. руб.</vt:lpstr>
      <vt:lpstr>Динамика поступления налогов в бюджет города Кызыла, млн. руб. </vt:lpstr>
      <vt:lpstr>Динамика поступления неналоговых доходов в бюджет города Кызыла, млн. рублей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mf16</dc:creator>
  <cp:lastModifiedBy>Администратор</cp:lastModifiedBy>
  <cp:revision>2899</cp:revision>
  <cp:lastPrinted>2015-12-16T04:23:57Z</cp:lastPrinted>
  <dcterms:modified xsi:type="dcterms:W3CDTF">2016-08-30T08:22:06Z</dcterms:modified>
</cp:coreProperties>
</file>