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8"/>
  </p:notesMasterIdLst>
  <p:sldIdLst>
    <p:sldId id="337" r:id="rId2"/>
    <p:sldId id="261" r:id="rId3"/>
    <p:sldId id="364" r:id="rId4"/>
    <p:sldId id="366" r:id="rId5"/>
    <p:sldId id="265" r:id="rId6"/>
    <p:sldId id="289" r:id="rId7"/>
    <p:sldId id="262" r:id="rId8"/>
    <p:sldId id="268" r:id="rId9"/>
    <p:sldId id="288" r:id="rId10"/>
    <p:sldId id="287" r:id="rId11"/>
    <p:sldId id="259" r:id="rId12"/>
    <p:sldId id="276" r:id="rId13"/>
    <p:sldId id="290" r:id="rId14"/>
    <p:sldId id="368" r:id="rId15"/>
    <p:sldId id="384" r:id="rId16"/>
    <p:sldId id="369" r:id="rId17"/>
    <p:sldId id="370" r:id="rId18"/>
    <p:sldId id="371" r:id="rId19"/>
    <p:sldId id="372" r:id="rId20"/>
    <p:sldId id="374" r:id="rId21"/>
    <p:sldId id="301" r:id="rId22"/>
    <p:sldId id="333" r:id="rId23"/>
    <p:sldId id="377" r:id="rId24"/>
    <p:sldId id="277" r:id="rId25"/>
    <p:sldId id="360" r:id="rId26"/>
    <p:sldId id="361" r:id="rId27"/>
    <p:sldId id="386" r:id="rId28"/>
    <p:sldId id="387" r:id="rId29"/>
    <p:sldId id="388" r:id="rId30"/>
    <p:sldId id="389" r:id="rId31"/>
    <p:sldId id="390" r:id="rId32"/>
    <p:sldId id="391" r:id="rId33"/>
    <p:sldId id="393" r:id="rId34"/>
    <p:sldId id="394" r:id="rId35"/>
    <p:sldId id="395" r:id="rId36"/>
    <p:sldId id="396" r:id="rId37"/>
    <p:sldId id="397" r:id="rId38"/>
    <p:sldId id="399" r:id="rId39"/>
    <p:sldId id="400" r:id="rId40"/>
    <p:sldId id="401" r:id="rId41"/>
    <p:sldId id="402" r:id="rId42"/>
    <p:sldId id="403" r:id="rId43"/>
    <p:sldId id="398" r:id="rId44"/>
    <p:sldId id="392" r:id="rId45"/>
    <p:sldId id="382" r:id="rId46"/>
    <p:sldId id="383" r:id="rId47"/>
  </p:sldIdLst>
  <p:sldSz cx="6858000" cy="9144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17923"/>
    <a:srgbClr val="ED338C"/>
    <a:srgbClr val="7ABC32"/>
    <a:srgbClr val="FC9CCC"/>
    <a:srgbClr val="E1BEB7"/>
    <a:srgbClr val="BF1164"/>
    <a:srgbClr val="FABE00"/>
    <a:srgbClr val="E58C43"/>
    <a:srgbClr val="FFFF66"/>
    <a:srgbClr val="DA73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2" autoAdjust="0"/>
    <p:restoredTop sz="94384" autoAdjust="0"/>
  </p:normalViewPr>
  <p:slideViewPr>
    <p:cSldViewPr>
      <p:cViewPr>
        <p:scale>
          <a:sx n="80" d="100"/>
          <a:sy n="80" d="100"/>
        </p:scale>
        <p:origin x="-1464" y="-1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69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&#1040;&#1081;&#1099;&#1088;&#1072;&#1072;\Desktop\&#1055;&#1091;&#1073;&#1083;&#1080;&#1095;&#1085;&#1099;&#1077;%20&#1089;&#1083;&#1091;&#1096;&#1072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388888888888896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63E-2"/>
                  <c:y val="-2.806032660894495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5679012345723E-2"/>
                  <c:y val="-5.612065321788978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565.9</c:v>
                </c:pt>
                <c:pt idx="1">
                  <c:v>602.1</c:v>
                </c:pt>
                <c:pt idx="2">
                  <c:v>634.70000000000005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3148148148148147E-2"/>
                  <c:y val="-1.96422286262614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723E-2"/>
                  <c:y val="-1.12241306435780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604938271605069E-2"/>
                  <c:y val="-1.96422286262614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68.5</c:v>
                </c:pt>
                <c:pt idx="1">
                  <c:v>84.6</c:v>
                </c:pt>
                <c:pt idx="2">
                  <c:v>77.400000000000006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3.0864197530864296E-2"/>
                  <c:y val="-2.806032660894441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04938271605013E-2"/>
                  <c:y val="1.4030163304472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320987654321031E-2"/>
                  <c:y val="5.612065321788978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1725.3</c:v>
                </c:pt>
                <c:pt idx="1">
                  <c:v>1858.9</c:v>
                </c:pt>
                <c:pt idx="2">
                  <c:v>1766.5</c:v>
                </c:pt>
              </c:numCache>
            </c:numRef>
          </c:val>
        </c:ser>
        <c:shape val="cylinder"/>
        <c:axId val="123922304"/>
        <c:axId val="123923840"/>
        <c:axId val="0"/>
      </c:bar3DChart>
      <c:catAx>
        <c:axId val="123922304"/>
        <c:scaling>
          <c:orientation val="minMax"/>
        </c:scaling>
        <c:axPos val="b"/>
        <c:numFmt formatCode="General" sourceLinked="1"/>
        <c:tickLblPos val="nextTo"/>
        <c:crossAx val="123923840"/>
        <c:crosses val="autoZero"/>
        <c:auto val="1"/>
        <c:lblAlgn val="ctr"/>
        <c:lblOffset val="100"/>
      </c:catAx>
      <c:valAx>
        <c:axId val="123923840"/>
        <c:scaling>
          <c:orientation val="minMax"/>
        </c:scaling>
        <c:axPos val="l"/>
        <c:majorGridlines/>
        <c:numFmt formatCode="General" sourceLinked="1"/>
        <c:tickLblPos val="nextTo"/>
        <c:crossAx val="12392230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1.3959730728103447E-2"/>
          <c:y val="0.84197042706712555"/>
          <c:w val="0.9628212792845372"/>
          <c:h val="0.1411933769675094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58573928258999"/>
          <c:y val="0.21046579990976091"/>
          <c:w val="0.8498587051618548"/>
          <c:h val="0.6089284121472728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Лист1!$A$75</c:f>
              <c:strCache>
                <c:ptCount val="1"/>
                <c:pt idx="0">
                  <c:v>Другие вопросы в области образования и создание условий для реализации муниципальной программы
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#,##0.0</c:formatCode>
                <c:ptCount val="3"/>
                <c:pt idx="0">
                  <c:v>18.5</c:v>
                </c:pt>
                <c:pt idx="1">
                  <c:v>12.1</c:v>
                </c:pt>
                <c:pt idx="2">
                  <c:v>15.5</c:v>
                </c:pt>
              </c:numCache>
            </c:numRef>
          </c:val>
        </c:ser>
        <c:axId val="70000640"/>
        <c:axId val="70002176"/>
      </c:barChart>
      <c:catAx>
        <c:axId val="70000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002176"/>
        <c:crosses val="autoZero"/>
        <c:auto val="1"/>
        <c:lblAlgn val="ctr"/>
        <c:lblOffset val="100"/>
      </c:catAx>
      <c:valAx>
        <c:axId val="7000217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spPr>
          <a:ln>
            <a:noFill/>
          </a:ln>
        </c:spPr>
        <c:crossAx val="70000640"/>
        <c:crosses val="autoZero"/>
        <c:crossBetween val="between"/>
      </c:valAx>
    </c:plotArea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58573928258999"/>
          <c:y val="0.23462401945519523"/>
          <c:w val="0.8498587051618548"/>
          <c:h val="0.5847700817058885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Лист1!$A$75</c:f>
              <c:strCache>
                <c:ptCount val="1"/>
                <c:pt idx="0">
                  <c:v>Другие вопросы в области образования и создание условий для реализации муниципальной программы
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#,##0.0</c:formatCode>
                <c:ptCount val="3"/>
                <c:pt idx="0">
                  <c:v>18.5</c:v>
                </c:pt>
                <c:pt idx="1">
                  <c:v>12.1</c:v>
                </c:pt>
                <c:pt idx="2">
                  <c:v>15.5</c:v>
                </c:pt>
              </c:numCache>
            </c:numRef>
          </c:val>
        </c:ser>
        <c:axId val="70043520"/>
        <c:axId val="70045056"/>
      </c:barChart>
      <c:catAx>
        <c:axId val="700435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045056"/>
        <c:crosses val="autoZero"/>
        <c:auto val="1"/>
        <c:lblAlgn val="ctr"/>
        <c:lblOffset val="100"/>
      </c:catAx>
      <c:valAx>
        <c:axId val="700450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spPr>
          <a:ln>
            <a:noFill/>
          </a:ln>
        </c:spPr>
        <c:crossAx val="70043520"/>
        <c:crosses val="autoZero"/>
        <c:crossBetween val="between"/>
      </c:valAx>
    </c:plotArea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1"/>
          <c:h val="0.99903054657250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0.1779791283766759"/>
                  <c:y val="-0.31059621060252607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фонд оплаты труда</c:v>
                </c:pt>
                <c:pt idx="1">
                  <c:v>содержание зданий и сооружений</c:v>
                </c:pt>
                <c:pt idx="2">
                  <c:v>содержание огранов местного самоуправления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84094.8</c:v>
                </c:pt>
                <c:pt idx="1">
                  <c:v>12459.6</c:v>
                </c:pt>
                <c:pt idx="2">
                  <c:v>16270.9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Структура </a:t>
            </a:r>
            <a:r>
              <a:rPr lang="ru-RU" sz="2000" dirty="0" smtClean="0"/>
              <a:t>собственных </a:t>
            </a:r>
            <a:r>
              <a:rPr lang="ru-RU" sz="2000" dirty="0"/>
              <a:t>доходов бюджета </a:t>
            </a:r>
            <a:r>
              <a:rPr lang="ru-RU" sz="2000" dirty="0" smtClean="0"/>
              <a:t>города </a:t>
            </a:r>
            <a:r>
              <a:rPr lang="ru-RU" sz="2000" dirty="0"/>
              <a:t>Кызыл </a:t>
            </a:r>
            <a:r>
              <a:rPr lang="ru-RU" sz="2000" dirty="0" smtClean="0"/>
              <a:t>на 2017 год, млн. руб. (%)</a:t>
            </a:r>
            <a:endParaRPr lang="ru-RU" sz="2000" dirty="0"/>
          </a:p>
        </c:rich>
      </c:tx>
      <c:layout>
        <c:manualLayout>
          <c:xMode val="edge"/>
          <c:yMode val="edge"/>
          <c:x val="0.18958333333333396"/>
          <c:y val="2.483060709145788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9475308641975315E-2"/>
          <c:y val="0.32872382232803032"/>
          <c:w val="0.84104938271604934"/>
          <c:h val="0.671276177671969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городского округа «Город Кызыл Республики Тыва» на 2016 год</c:v>
                </c:pt>
              </c:strCache>
            </c:strRef>
          </c:tx>
          <c:explosion val="25"/>
          <c:dLbls>
            <c:dLbl>
              <c:idx val="5"/>
              <c:layout>
                <c:manualLayout>
                  <c:x val="7.9081040795826493E-2"/>
                  <c:y val="-6.0506651524316488E-2"/>
                </c:manualLayout>
              </c:layout>
              <c:dLblPos val="bestFit"/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517291241372605"/>
                  <c:y val="2.455208482007408E-2"/>
                </c:manualLayout>
              </c:layout>
              <c:dLblPos val="bestFit"/>
              <c:showLegendKey val="1"/>
              <c:showVal val="1"/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земельный налог</c:v>
                </c:pt>
                <c:pt idx="3">
                  <c:v>прочие налоговые доходы</c:v>
                </c:pt>
                <c:pt idx="4">
                  <c:v>аренда имущества и земли</c:v>
                </c:pt>
                <c:pt idx="5">
                  <c:v>продажа имущества и земли</c:v>
                </c:pt>
                <c:pt idx="6">
                  <c:v>прочие неналоговые 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418.5</c:v>
                </c:pt>
                <c:pt idx="1">
                  <c:v>73.099999999999994</c:v>
                </c:pt>
                <c:pt idx="2">
                  <c:v>80.900000000000006</c:v>
                </c:pt>
                <c:pt idx="3">
                  <c:v>62.2</c:v>
                </c:pt>
                <c:pt idx="4">
                  <c:v>31.8</c:v>
                </c:pt>
                <c:pt idx="5">
                  <c:v>27.8</c:v>
                </c:pt>
                <c:pt idx="6">
                  <c:v>17.8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4948600174978165E-2"/>
          <c:y val="0.14664017359399592"/>
          <c:w val="0.88036004180032745"/>
          <c:h val="0.67689771215540673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республиканский бюджет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план</c:v>
                </c:pt>
                <c:pt idx="4">
                  <c:v>2017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1221.5</c:v>
                </c:pt>
                <c:pt idx="1">
                  <c:v>1422.6</c:v>
                </c:pt>
                <c:pt idx="2">
                  <c:v>1490</c:v>
                </c:pt>
                <c:pt idx="3">
                  <c:v>1587.6</c:v>
                </c:pt>
                <c:pt idx="4">
                  <c:v>1674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 план</c:v>
                </c:pt>
                <c:pt idx="4">
                  <c:v>2017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523.5</c:v>
                </c:pt>
                <c:pt idx="1">
                  <c:v>355.6</c:v>
                </c:pt>
                <c:pt idx="2">
                  <c:v>372.5</c:v>
                </c:pt>
                <c:pt idx="3">
                  <c:v>396.9</c:v>
                </c:pt>
                <c:pt idx="4">
                  <c:v>418.5</c:v>
                </c:pt>
              </c:numCache>
            </c:numRef>
          </c:val>
        </c:ser>
        <c:shape val="cylinder"/>
        <c:axId val="123266560"/>
        <c:axId val="123268096"/>
        <c:axId val="0"/>
      </c:bar3DChart>
      <c:catAx>
        <c:axId val="123266560"/>
        <c:scaling>
          <c:orientation val="minMax"/>
        </c:scaling>
        <c:axPos val="b"/>
        <c:numFmt formatCode="General" sourceLinked="1"/>
        <c:tickLblPos val="nextTo"/>
        <c:crossAx val="123268096"/>
        <c:crosses val="autoZero"/>
        <c:auto val="1"/>
        <c:lblAlgn val="ctr"/>
        <c:lblOffset val="100"/>
      </c:catAx>
      <c:valAx>
        <c:axId val="123268096"/>
        <c:scaling>
          <c:orientation val="minMax"/>
        </c:scaling>
        <c:axPos val="l"/>
        <c:majorGridlines/>
        <c:numFmt formatCode="General" sourceLinked="1"/>
        <c:tickLblPos val="nextTo"/>
        <c:crossAx val="123266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0576131687242802E-2"/>
          <c:y val="0.91338140548546187"/>
          <c:w val="0.94947717738865489"/>
          <c:h val="8.626390893866800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программная часть</c:v>
                </c:pt>
                <c:pt idx="1">
                  <c:v>непрограммная часть</c:v>
                </c:pt>
              </c:strCache>
            </c:strRef>
          </c:cat>
          <c:val>
            <c:numRef>
              <c:f>Лист1!$B$2:$B$3</c:f>
              <c:numCache>
                <c:formatCode>0.00000</c:formatCode>
                <c:ptCount val="2"/>
                <c:pt idx="0" formatCode="General">
                  <c:v>2214.252</c:v>
                </c:pt>
                <c:pt idx="1">
                  <c:v>264.34799999999996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Лист1!$B$5:$B$13</c:f>
              <c:strCache>
                <c:ptCount val="9"/>
                <c:pt idx="0">
                  <c:v>Общегосударственные вопросы </c:v>
                </c:pt>
                <c:pt idx="1">
                  <c:v>Пожарная безопасность, ГО, предупреждение ЧС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долга</c:v>
                </c:pt>
              </c:strCache>
            </c:strRef>
          </c:cat>
          <c:val>
            <c:numRef>
              <c:f>Лист1!$C$5:$C$13</c:f>
              <c:numCache>
                <c:formatCode>#,##0.0;[Red]\-#,##0.0;0.0</c:formatCode>
                <c:ptCount val="9"/>
                <c:pt idx="0">
                  <c:v>63.757899999999999</c:v>
                </c:pt>
                <c:pt idx="1">
                  <c:v>7.6597</c:v>
                </c:pt>
                <c:pt idx="2">
                  <c:v>107.0981</c:v>
                </c:pt>
                <c:pt idx="3">
                  <c:v>295.43549999999954</c:v>
                </c:pt>
                <c:pt idx="4">
                  <c:v>1450.0761</c:v>
                </c:pt>
                <c:pt idx="5">
                  <c:v>40.532200000000003</c:v>
                </c:pt>
                <c:pt idx="6">
                  <c:v>451.78489999999999</c:v>
                </c:pt>
                <c:pt idx="7">
                  <c:v>6.8777999999999997</c:v>
                </c:pt>
                <c:pt idx="8">
                  <c:v>55.357099999999996</c:v>
                </c:pt>
              </c:numCache>
            </c:numRef>
          </c:val>
        </c:ser>
        <c:dLbls>
          <c:showVal val="1"/>
        </c:dLbls>
        <c:shape val="box"/>
        <c:axId val="124146048"/>
        <c:axId val="124147584"/>
        <c:axId val="0"/>
      </c:bar3DChart>
      <c:catAx>
        <c:axId val="124146048"/>
        <c:scaling>
          <c:orientation val="minMax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47584"/>
        <c:crosses val="autoZero"/>
        <c:auto val="1"/>
        <c:lblAlgn val="ctr"/>
        <c:lblOffset val="100"/>
      </c:catAx>
      <c:valAx>
        <c:axId val="12414758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;[Red]\-#,##0.0;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491666666666666"/>
          <c:y val="0.18585441525691643"/>
          <c:w val="0.85366557305336865"/>
          <c:h val="0.5063637633531102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1301.3257000000001</c:v>
                </c:pt>
                <c:pt idx="1">
                  <c:v>1472.0527999999999</c:v>
                </c:pt>
                <c:pt idx="2">
                  <c:v>1450.0761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39.340399999999995</c:v>
                </c:pt>
                <c:pt idx="1">
                  <c:v>32.381099999999996</c:v>
                </c:pt>
                <c:pt idx="2">
                  <c:v>40.53220000000001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425.40109999999925</c:v>
                </c:pt>
                <c:pt idx="1">
                  <c:v>455.15590000000032</c:v>
                </c:pt>
                <c:pt idx="2">
                  <c:v>451.78490000000005</c:v>
                </c:pt>
              </c:numCache>
            </c:numRef>
          </c:val>
        </c:ser>
        <c:overlap val="-33"/>
        <c:axId val="69497600"/>
        <c:axId val="69499136"/>
      </c:barChart>
      <c:catAx>
        <c:axId val="6949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69499136"/>
        <c:crosses val="autoZero"/>
        <c:auto val="1"/>
        <c:lblAlgn val="ctr"/>
        <c:lblOffset val="100"/>
      </c:catAx>
      <c:valAx>
        <c:axId val="694991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49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8251312335958002E-2"/>
          <c:y val="0.83275736366287689"/>
          <c:w val="0.93285926257733975"/>
          <c:h val="0.11226268591426072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58573928259002"/>
          <c:y val="0.18565981335666376"/>
          <c:w val="0.8498587051618548"/>
          <c:h val="0.6337343248760571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Лист1!$A$75</c:f>
              <c:strCache>
                <c:ptCount val="1"/>
                <c:pt idx="0">
                  <c:v>Другие вопросы в области образования и создание условий для реализации муниципальной программы
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#,##0.0</c:formatCode>
                <c:ptCount val="3"/>
                <c:pt idx="0">
                  <c:v>18.5</c:v>
                </c:pt>
                <c:pt idx="1">
                  <c:v>12.1</c:v>
                </c:pt>
                <c:pt idx="2">
                  <c:v>15.5</c:v>
                </c:pt>
              </c:numCache>
            </c:numRef>
          </c:val>
        </c:ser>
        <c:axId val="69594112"/>
        <c:axId val="73687808"/>
      </c:barChart>
      <c:catAx>
        <c:axId val="69594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687808"/>
        <c:crosses val="autoZero"/>
        <c:auto val="1"/>
        <c:lblAlgn val="ctr"/>
        <c:lblOffset val="100"/>
      </c:catAx>
      <c:valAx>
        <c:axId val="736878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spPr>
          <a:ln>
            <a:noFill/>
          </a:ln>
        </c:spPr>
        <c:crossAx val="69594112"/>
        <c:crosses val="autoZero"/>
        <c:crossBetween val="between"/>
      </c:valAx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58573928258999"/>
          <c:y val="0.18565981335666376"/>
          <c:w val="0.8498587051618548"/>
          <c:h val="0.6337343248760571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Лист1!$A$75</c:f>
              <c:strCache>
                <c:ptCount val="1"/>
                <c:pt idx="0">
                  <c:v>Другие вопросы в области образования и создание условий для реализации муниципальной программы
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#,##0.0</c:formatCode>
                <c:ptCount val="3"/>
                <c:pt idx="0">
                  <c:v>18.5</c:v>
                </c:pt>
                <c:pt idx="1">
                  <c:v>12.1</c:v>
                </c:pt>
                <c:pt idx="2">
                  <c:v>15.5</c:v>
                </c:pt>
              </c:numCache>
            </c:numRef>
          </c:val>
        </c:ser>
        <c:axId val="73712384"/>
        <c:axId val="73713920"/>
      </c:barChart>
      <c:catAx>
        <c:axId val="73712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713920"/>
        <c:crosses val="autoZero"/>
        <c:auto val="1"/>
        <c:lblAlgn val="ctr"/>
        <c:lblOffset val="100"/>
      </c:catAx>
      <c:valAx>
        <c:axId val="737139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spPr>
          <a:ln>
            <a:noFill/>
          </a:ln>
        </c:spPr>
        <c:crossAx val="73712384"/>
        <c:crosses val="autoZero"/>
        <c:crossBetween val="between"/>
      </c:valAx>
    </c:plotArea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58573928258999"/>
          <c:y val="0.18565981335666376"/>
          <c:w val="0.8498587051618548"/>
          <c:h val="0.6337343248760571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Лист1!$A$75</c:f>
              <c:strCache>
                <c:ptCount val="1"/>
                <c:pt idx="0">
                  <c:v>Другие вопросы в области образования и создание условий для реализации муниципальной программы
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Лист1!$B$74:$D$74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Лист1!$B$75:$D$75</c:f>
              <c:numCache>
                <c:formatCode>#,##0.0</c:formatCode>
                <c:ptCount val="3"/>
                <c:pt idx="0">
                  <c:v>18.5</c:v>
                </c:pt>
                <c:pt idx="1">
                  <c:v>12.1</c:v>
                </c:pt>
                <c:pt idx="2">
                  <c:v>15.5</c:v>
                </c:pt>
              </c:numCache>
            </c:numRef>
          </c:val>
        </c:ser>
        <c:axId val="69158784"/>
        <c:axId val="69160320"/>
      </c:barChart>
      <c:catAx>
        <c:axId val="69158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160320"/>
        <c:crosses val="autoZero"/>
        <c:auto val="1"/>
        <c:lblAlgn val="ctr"/>
        <c:lblOffset val="100"/>
      </c:catAx>
      <c:valAx>
        <c:axId val="691603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tickLblPos val="nextTo"/>
        <c:spPr>
          <a:ln>
            <a:noFill/>
          </a:ln>
        </c:spPr>
        <c:crossAx val="69158784"/>
        <c:crosses val="autoZero"/>
        <c:crossBetween val="between"/>
      </c:valAx>
    </c:plotArea>
    <c:plotVisOnly val="1"/>
  </c:chart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95585-891D-4C15-9A24-C7D8898C83E7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708DC53-482C-42FF-98FC-1093E9517466}">
      <dgm:prSet phldrT="[Текст]"/>
      <dgm:spPr>
        <a:effectLst>
          <a:softEdge rad="317500"/>
        </a:effectLst>
      </dgm:spPr>
      <dgm:t>
        <a:bodyPr/>
        <a:lstStyle/>
        <a:p>
          <a:r>
            <a:rPr lang="ru-RU" dirty="0" smtClean="0"/>
            <a:t>Мэрия города Кызыла</a:t>
          </a:r>
          <a:endParaRPr lang="ru-RU" dirty="0"/>
        </a:p>
      </dgm:t>
    </dgm:pt>
    <dgm:pt modelId="{BFE62F6D-502E-4197-9271-6769D5767D05}" type="parTrans" cxnId="{DB49EC18-4DDB-452F-8CF8-3963CE03B450}">
      <dgm:prSet/>
      <dgm:spPr/>
      <dgm:t>
        <a:bodyPr/>
        <a:lstStyle/>
        <a:p>
          <a:endParaRPr lang="ru-RU"/>
        </a:p>
      </dgm:t>
    </dgm:pt>
    <dgm:pt modelId="{40877183-E309-45DD-92C3-EF524FC8339C}" type="sibTrans" cxnId="{DB49EC18-4DDB-452F-8CF8-3963CE03B450}">
      <dgm:prSet/>
      <dgm:spPr/>
      <dgm:t>
        <a:bodyPr/>
        <a:lstStyle/>
        <a:p>
          <a:endParaRPr lang="ru-RU"/>
        </a:p>
      </dgm:t>
    </dgm:pt>
    <dgm:pt modelId="{D730E6BA-F751-4644-BD06-E464060A9BF0}">
      <dgm:prSet phldrT="[Текст]"/>
      <dgm:spPr/>
      <dgm:t>
        <a:bodyPr/>
        <a:lstStyle/>
        <a:p>
          <a:pPr algn="l"/>
          <a:r>
            <a:rPr lang="ru-RU" dirty="0" smtClean="0"/>
            <a:t>Информационный ресурс 2016г.</a:t>
          </a:r>
          <a:endParaRPr lang="ru-RU" dirty="0"/>
        </a:p>
      </dgm:t>
    </dgm:pt>
    <dgm:pt modelId="{59923947-2944-4893-80AF-AADF8E240199}" type="parTrans" cxnId="{5F4E02B7-5B4D-4A63-A968-DE0F3A2527CC}">
      <dgm:prSet/>
      <dgm:spPr/>
      <dgm:t>
        <a:bodyPr/>
        <a:lstStyle/>
        <a:p>
          <a:endParaRPr lang="ru-RU"/>
        </a:p>
      </dgm:t>
    </dgm:pt>
    <dgm:pt modelId="{C198A092-D953-42A3-ACED-FC5005DE4BC5}" type="sibTrans" cxnId="{5F4E02B7-5B4D-4A63-A968-DE0F3A2527CC}">
      <dgm:prSet/>
      <dgm:spPr/>
      <dgm:t>
        <a:bodyPr/>
        <a:lstStyle/>
        <a:p>
          <a:endParaRPr lang="ru-RU"/>
        </a:p>
      </dgm:t>
    </dgm:pt>
    <dgm:pt modelId="{DEC0457B-4473-451F-9C03-F7FC16B3334F}">
      <dgm:prSet phldrT="[Текст]"/>
      <dgm:spPr/>
      <dgm:t>
        <a:bodyPr/>
        <a:lstStyle/>
        <a:p>
          <a:r>
            <a:rPr lang="ru-RU" dirty="0" smtClean="0"/>
            <a:t>Департамент финансов</a:t>
          </a:r>
          <a:endParaRPr lang="ru-RU" dirty="0"/>
        </a:p>
      </dgm:t>
    </dgm:pt>
    <dgm:pt modelId="{EB7FAF46-CEA9-439D-8C52-E9D956834CD8}" type="parTrans" cxnId="{78DBCDBA-F346-44CD-9242-E404E1986C0E}">
      <dgm:prSet/>
      <dgm:spPr/>
      <dgm:t>
        <a:bodyPr/>
        <a:lstStyle/>
        <a:p>
          <a:endParaRPr lang="ru-RU"/>
        </a:p>
      </dgm:t>
    </dgm:pt>
    <dgm:pt modelId="{1FCCB2BB-2604-4377-8F57-46974502CB57}" type="sibTrans" cxnId="{78DBCDBA-F346-44CD-9242-E404E1986C0E}">
      <dgm:prSet/>
      <dgm:spPr/>
      <dgm:t>
        <a:bodyPr/>
        <a:lstStyle/>
        <a:p>
          <a:endParaRPr lang="ru-RU"/>
        </a:p>
      </dgm:t>
    </dgm:pt>
    <dgm:pt modelId="{BF09EE56-7F4B-4A9F-A263-E013BCABD4B5}" type="pres">
      <dgm:prSet presAssocID="{56D95585-891D-4C15-9A24-C7D8898C83E7}" presName="Name0" presStyleCnt="0">
        <dgm:presLayoutVars>
          <dgm:dir/>
          <dgm:animLvl val="lvl"/>
          <dgm:resizeHandles val="exact"/>
        </dgm:presLayoutVars>
      </dgm:prSet>
      <dgm:spPr/>
    </dgm:pt>
    <dgm:pt modelId="{DA910379-B44E-436A-BA23-30B0AA7E399D}" type="pres">
      <dgm:prSet presAssocID="{8708DC53-482C-42FF-98FC-1093E951746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0EE82-5E7C-4CCD-8527-A6C8C7ACF2D9}" type="pres">
      <dgm:prSet presAssocID="{40877183-E309-45DD-92C3-EF524FC8339C}" presName="parTxOnlySpace" presStyleCnt="0"/>
      <dgm:spPr/>
    </dgm:pt>
    <dgm:pt modelId="{C781CCBF-7E2F-468C-A89A-DBBEE63BB98D}" type="pres">
      <dgm:prSet presAssocID="{D730E6BA-F751-4644-BD06-E464060A9BF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48FAD-953B-4582-B844-B7A6A6816BBD}" type="pres">
      <dgm:prSet presAssocID="{C198A092-D953-42A3-ACED-FC5005DE4BC5}" presName="parTxOnlySpace" presStyleCnt="0"/>
      <dgm:spPr/>
    </dgm:pt>
    <dgm:pt modelId="{F769F470-48F9-403D-B05A-6DC127AD1414}" type="pres">
      <dgm:prSet presAssocID="{DEC0457B-4473-451F-9C03-F7FC16B3334F}" presName="parTxOnly" presStyleLbl="node1" presStyleIdx="2" presStyleCnt="3" custLinFactNeighborX="12205" custLinFactNeighborY="-2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4A2C1-1EA6-46ED-98BD-2660AE6F7DFB}" type="presOf" srcId="{56D95585-891D-4C15-9A24-C7D8898C83E7}" destId="{BF09EE56-7F4B-4A9F-A263-E013BCABD4B5}" srcOrd="0" destOrd="0" presId="urn:microsoft.com/office/officeart/2005/8/layout/chevron1"/>
    <dgm:cxn modelId="{D7A4FF93-3EC0-4B8A-99F4-6803FD331135}" type="presOf" srcId="{DEC0457B-4473-451F-9C03-F7FC16B3334F}" destId="{F769F470-48F9-403D-B05A-6DC127AD1414}" srcOrd="0" destOrd="0" presId="urn:microsoft.com/office/officeart/2005/8/layout/chevron1"/>
    <dgm:cxn modelId="{5F4E02B7-5B4D-4A63-A968-DE0F3A2527CC}" srcId="{56D95585-891D-4C15-9A24-C7D8898C83E7}" destId="{D730E6BA-F751-4644-BD06-E464060A9BF0}" srcOrd="1" destOrd="0" parTransId="{59923947-2944-4893-80AF-AADF8E240199}" sibTransId="{C198A092-D953-42A3-ACED-FC5005DE4BC5}"/>
    <dgm:cxn modelId="{5079EA7E-9070-4F61-ADAB-8CDBFAC6DAAB}" type="presOf" srcId="{D730E6BA-F751-4644-BD06-E464060A9BF0}" destId="{C781CCBF-7E2F-468C-A89A-DBBEE63BB98D}" srcOrd="0" destOrd="0" presId="urn:microsoft.com/office/officeart/2005/8/layout/chevron1"/>
    <dgm:cxn modelId="{78DBCDBA-F346-44CD-9242-E404E1986C0E}" srcId="{56D95585-891D-4C15-9A24-C7D8898C83E7}" destId="{DEC0457B-4473-451F-9C03-F7FC16B3334F}" srcOrd="2" destOrd="0" parTransId="{EB7FAF46-CEA9-439D-8C52-E9D956834CD8}" sibTransId="{1FCCB2BB-2604-4377-8F57-46974502CB57}"/>
    <dgm:cxn modelId="{CD856484-BDE9-475D-9F11-AAAA954E91F3}" type="presOf" srcId="{8708DC53-482C-42FF-98FC-1093E9517466}" destId="{DA910379-B44E-436A-BA23-30B0AA7E399D}" srcOrd="0" destOrd="0" presId="urn:microsoft.com/office/officeart/2005/8/layout/chevron1"/>
    <dgm:cxn modelId="{DB49EC18-4DDB-452F-8CF8-3963CE03B450}" srcId="{56D95585-891D-4C15-9A24-C7D8898C83E7}" destId="{8708DC53-482C-42FF-98FC-1093E9517466}" srcOrd="0" destOrd="0" parTransId="{BFE62F6D-502E-4197-9271-6769D5767D05}" sibTransId="{40877183-E309-45DD-92C3-EF524FC8339C}"/>
    <dgm:cxn modelId="{5D4E3C5A-83CC-4F8D-BE66-F8625817A5ED}" type="presParOf" srcId="{BF09EE56-7F4B-4A9F-A263-E013BCABD4B5}" destId="{DA910379-B44E-436A-BA23-30B0AA7E399D}" srcOrd="0" destOrd="0" presId="urn:microsoft.com/office/officeart/2005/8/layout/chevron1"/>
    <dgm:cxn modelId="{FE661B84-4C71-478A-8850-66145F8DEA6F}" type="presParOf" srcId="{BF09EE56-7F4B-4A9F-A263-E013BCABD4B5}" destId="{EBC0EE82-5E7C-4CCD-8527-A6C8C7ACF2D9}" srcOrd="1" destOrd="0" presId="urn:microsoft.com/office/officeart/2005/8/layout/chevron1"/>
    <dgm:cxn modelId="{4DF2207F-E77B-479E-92FB-9E1720AB6CF9}" type="presParOf" srcId="{BF09EE56-7F4B-4A9F-A263-E013BCABD4B5}" destId="{C781CCBF-7E2F-468C-A89A-DBBEE63BB98D}" srcOrd="2" destOrd="0" presId="urn:microsoft.com/office/officeart/2005/8/layout/chevron1"/>
    <dgm:cxn modelId="{AAE8A06D-C87C-4AFE-8C87-733871778D55}" type="presParOf" srcId="{BF09EE56-7F4B-4A9F-A263-E013BCABD4B5}" destId="{0A448FAD-953B-4582-B844-B7A6A6816BBD}" srcOrd="3" destOrd="0" presId="urn:microsoft.com/office/officeart/2005/8/layout/chevron1"/>
    <dgm:cxn modelId="{77A6D3F9-704C-4294-BFEF-4719E35F9A25}" type="presParOf" srcId="{BF09EE56-7F4B-4A9F-A263-E013BCABD4B5}" destId="{F769F470-48F9-403D-B05A-6DC127AD1414}" srcOrd="4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010E9-3807-42E6-8DD0-B12C3F28B5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819FCDD-F14C-48B6-A12F-DCEDD349157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softEdge rad="12700"/>
        </a:effectLst>
      </dgm:spPr>
      <dgm:t>
        <a:bodyPr/>
        <a:lstStyle/>
        <a:p>
          <a:r>
            <a:rPr lang="ru-RU" dirty="0" smtClean="0"/>
            <a:t>Бюджет для граждан на 2017-2019 годы</a:t>
          </a:r>
          <a:endParaRPr lang="ru-RU" dirty="0"/>
        </a:p>
      </dgm:t>
    </dgm:pt>
    <dgm:pt modelId="{5F0744BC-F11A-4943-9D61-758524637C8C}" type="parTrans" cxnId="{4F805738-ECB3-48F0-859E-21B08335E0C7}">
      <dgm:prSet/>
      <dgm:spPr/>
      <dgm:t>
        <a:bodyPr/>
        <a:lstStyle/>
        <a:p>
          <a:endParaRPr lang="ru-RU"/>
        </a:p>
      </dgm:t>
    </dgm:pt>
    <dgm:pt modelId="{BDB4CFA1-DE8A-4608-9D48-619F144F8041}" type="sibTrans" cxnId="{4F805738-ECB3-48F0-859E-21B08335E0C7}">
      <dgm:prSet/>
      <dgm:spPr/>
      <dgm:t>
        <a:bodyPr/>
        <a:lstStyle/>
        <a:p>
          <a:endParaRPr lang="ru-RU"/>
        </a:p>
      </dgm:t>
    </dgm:pt>
    <dgm:pt modelId="{544C9017-D3D2-4724-9A68-D77004958A89}" type="pres">
      <dgm:prSet presAssocID="{909010E9-3807-42E6-8DD0-B12C3F28B598}" presName="Name0" presStyleCnt="0">
        <dgm:presLayoutVars>
          <dgm:dir/>
          <dgm:animLvl val="lvl"/>
          <dgm:resizeHandles val="exact"/>
        </dgm:presLayoutVars>
      </dgm:prSet>
      <dgm:spPr/>
    </dgm:pt>
    <dgm:pt modelId="{306BF3DD-9A0A-47E5-ADFB-D841E979B940}" type="pres">
      <dgm:prSet presAssocID="{6819FCDD-F14C-48B6-A12F-DCEDD349157A}" presName="parTxOnly" presStyleLbl="node1" presStyleIdx="0" presStyleCnt="1" custScaleY="31250" custLinFactY="128140" custLinFactNeighborX="-6305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2E9A0-36CC-4842-AF9A-9BEE1F2263CA}" type="presOf" srcId="{909010E9-3807-42E6-8DD0-B12C3F28B598}" destId="{544C9017-D3D2-4724-9A68-D77004958A89}" srcOrd="0" destOrd="0" presId="urn:microsoft.com/office/officeart/2005/8/layout/chevron1"/>
    <dgm:cxn modelId="{4F805738-ECB3-48F0-859E-21B08335E0C7}" srcId="{909010E9-3807-42E6-8DD0-B12C3F28B598}" destId="{6819FCDD-F14C-48B6-A12F-DCEDD349157A}" srcOrd="0" destOrd="0" parTransId="{5F0744BC-F11A-4943-9D61-758524637C8C}" sibTransId="{BDB4CFA1-DE8A-4608-9D48-619F144F8041}"/>
    <dgm:cxn modelId="{3BD5F72C-A6F8-4B68-930F-69CAA8F2A200}" type="presOf" srcId="{6819FCDD-F14C-48B6-A12F-DCEDD349157A}" destId="{306BF3DD-9A0A-47E5-ADFB-D841E979B940}" srcOrd="0" destOrd="0" presId="urn:microsoft.com/office/officeart/2005/8/layout/chevron1"/>
    <dgm:cxn modelId="{2E8BED88-6700-41CC-827D-BE8F84B94FEA}" type="presParOf" srcId="{544C9017-D3D2-4724-9A68-D77004958A89}" destId="{306BF3DD-9A0A-47E5-ADFB-D841E979B940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95585-891D-4C15-9A24-C7D8898C83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205B7-FFDE-4BE1-AE6D-3C06F4F465A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softEdge rad="12700"/>
        </a:effectLst>
      </dgm:spPr>
      <dgm:t>
        <a:bodyPr/>
        <a:lstStyle/>
        <a:p>
          <a:r>
            <a:rPr lang="ru-RU" dirty="0" smtClean="0"/>
            <a:t>Бюджет для граждан на 2017-2019 годы</a:t>
          </a:r>
          <a:endParaRPr lang="ru-RU" dirty="0"/>
        </a:p>
      </dgm:t>
    </dgm:pt>
    <dgm:pt modelId="{AA87FFAB-864E-446C-BD4A-CA4589738266}" type="parTrans" cxnId="{0660A9F9-0D95-4520-B765-42F55BF9D60B}">
      <dgm:prSet/>
      <dgm:spPr/>
      <dgm:t>
        <a:bodyPr/>
        <a:lstStyle/>
        <a:p>
          <a:endParaRPr lang="ru-RU"/>
        </a:p>
      </dgm:t>
    </dgm:pt>
    <dgm:pt modelId="{D056190D-FB50-4B46-A35E-8642FCC812FF}" type="sibTrans" cxnId="{0660A9F9-0D95-4520-B765-42F55BF9D60B}">
      <dgm:prSet/>
      <dgm:spPr/>
      <dgm:t>
        <a:bodyPr/>
        <a:lstStyle/>
        <a:p>
          <a:endParaRPr lang="ru-RU"/>
        </a:p>
      </dgm:t>
    </dgm:pt>
    <dgm:pt modelId="{BF09EE56-7F4B-4A9F-A263-E013BCABD4B5}" type="pres">
      <dgm:prSet presAssocID="{56D95585-891D-4C15-9A24-C7D8898C83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5C0BD6-257F-460D-A061-0360B64ABE1F}" type="pres">
      <dgm:prSet presAssocID="{05A205B7-FFDE-4BE1-AE6D-3C06F4F465AC}" presName="parTxOnly" presStyleLbl="node1" presStyleIdx="0" presStyleCnt="1" custScaleY="31250" custLinFactNeighborX="1468" custLinFactNeighborY="-26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BC1B7-1808-4900-A0EA-7DEAB37C9F76}" type="presOf" srcId="{05A205B7-FFDE-4BE1-AE6D-3C06F4F465AC}" destId="{FE5C0BD6-257F-460D-A061-0360B64ABE1F}" srcOrd="0" destOrd="0" presId="urn:microsoft.com/office/officeart/2005/8/layout/chevron1"/>
    <dgm:cxn modelId="{0660A9F9-0D95-4520-B765-42F55BF9D60B}" srcId="{56D95585-891D-4C15-9A24-C7D8898C83E7}" destId="{05A205B7-FFDE-4BE1-AE6D-3C06F4F465AC}" srcOrd="0" destOrd="0" parTransId="{AA87FFAB-864E-446C-BD4A-CA4589738266}" sibTransId="{D056190D-FB50-4B46-A35E-8642FCC812FF}"/>
    <dgm:cxn modelId="{3F983DC6-3DBB-4B4A-873D-E4EEF91E455A}" type="presOf" srcId="{56D95585-891D-4C15-9A24-C7D8898C83E7}" destId="{BF09EE56-7F4B-4A9F-A263-E013BCABD4B5}" srcOrd="0" destOrd="0" presId="urn:microsoft.com/office/officeart/2005/8/layout/chevron1"/>
    <dgm:cxn modelId="{270B8802-B208-4922-AA24-D882CD4D4BFD}" type="presParOf" srcId="{BF09EE56-7F4B-4A9F-A263-E013BCABD4B5}" destId="{FE5C0BD6-257F-460D-A061-0360B64ABE1F}" srcOrd="0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X="-200000" custLinFactNeighborX="-226849" custLinFactNeighborY="-1202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noFill/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X="-200000" custLinFactNeighborX="-226849" custLinFactNeighborY="-78898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0000" custLinFactNeighborX="-226849" custLinFactNeighborY="-1491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X="-200000" custLinFactNeighborX="-226849" custLinFactNeighborY="-8179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noFill/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C51F5CB1-FD3E-485C-B18F-20B3D1BE8821}" type="presOf" srcId="{6C71AE6A-B050-4515-9CF2-3F71DEF2AA04}" destId="{492C9903-633E-4E2C-A422-40DFE8419994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F40E61BA-47BB-4595-8041-843AEED40AF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A8AF1FF-6586-4919-B39C-7E69660040D7}" type="presOf" srcId="{9D40C572-BE28-4F24-A677-C582BBDDCAC6}" destId="{893D8FD9-8655-4223-9B07-DA30975E8426}" srcOrd="0" destOrd="0" presId="urn:microsoft.com/office/officeart/2005/8/layout/vList3#1"/>
    <dgm:cxn modelId="{D59F7F27-F1A4-49E1-B326-3B7D7010C880}" type="presOf" srcId="{1876460D-CCF9-486E-BFB6-D95756C66F95}" destId="{C75F3571-4274-403C-98F7-A93B0E9740BB}" srcOrd="0" destOrd="0" presId="urn:microsoft.com/office/officeart/2005/8/layout/vList3#1"/>
    <dgm:cxn modelId="{2B01993B-E2FF-4465-BBB2-C5DA86129499}" type="presOf" srcId="{7F997C4E-2A1A-4117-B60A-5ADE2F7DB7C4}" destId="{3A01653F-C2E2-43B0-A743-EE2969B839FA}" srcOrd="0" destOrd="0" presId="urn:microsoft.com/office/officeart/2005/8/layout/vList3#1"/>
    <dgm:cxn modelId="{AF91DE5F-0C04-4177-B3E8-9DC3BC545D43}" type="presParOf" srcId="{C75F3571-4274-403C-98F7-A93B0E9740BB}" destId="{D26D55CB-04A9-45A5-8342-9EA4E30C0C41}" srcOrd="0" destOrd="0" presId="urn:microsoft.com/office/officeart/2005/8/layout/vList3#1"/>
    <dgm:cxn modelId="{E91018D5-523E-4247-8C28-30C6012349E1}" type="presParOf" srcId="{D26D55CB-04A9-45A5-8342-9EA4E30C0C41}" destId="{CDEEEE10-C59F-458A-A330-64FB345920B8}" srcOrd="0" destOrd="0" presId="urn:microsoft.com/office/officeart/2005/8/layout/vList3#1"/>
    <dgm:cxn modelId="{9BB5C81C-9C85-4904-B52D-42FA62F088D0}" type="presParOf" srcId="{D26D55CB-04A9-45A5-8342-9EA4E30C0C41}" destId="{492C9903-633E-4E2C-A422-40DFE8419994}" srcOrd="1" destOrd="0" presId="urn:microsoft.com/office/officeart/2005/8/layout/vList3#1"/>
    <dgm:cxn modelId="{DB6C8BBC-553F-4633-98A4-997EF51CA0BF}" type="presParOf" srcId="{C75F3571-4274-403C-98F7-A93B0E9740BB}" destId="{13B5A84B-BB8F-4D3D-8BF3-0170DF0F2E1D}" srcOrd="1" destOrd="0" presId="urn:microsoft.com/office/officeart/2005/8/layout/vList3#1"/>
    <dgm:cxn modelId="{FD6DAF4B-4AF6-4644-85B8-A1D886F0560B}" type="presParOf" srcId="{C75F3571-4274-403C-98F7-A93B0E9740BB}" destId="{E1F0C841-DEFF-40A1-B091-2DE2B4F5267A}" srcOrd="2" destOrd="0" presId="urn:microsoft.com/office/officeart/2005/8/layout/vList3#1"/>
    <dgm:cxn modelId="{074F4591-D1AF-490D-9BC3-88B7C66F191A}" type="presParOf" srcId="{E1F0C841-DEFF-40A1-B091-2DE2B4F5267A}" destId="{7EF8BE09-5364-42D7-9760-82274CC4EAA5}" srcOrd="0" destOrd="0" presId="urn:microsoft.com/office/officeart/2005/8/layout/vList3#1"/>
    <dgm:cxn modelId="{E0075AAA-20A0-41F2-B346-97D5BA953ADA}" type="presParOf" srcId="{E1F0C841-DEFF-40A1-B091-2DE2B4F5267A}" destId="{893D8FD9-8655-4223-9B07-DA30975E8426}" srcOrd="1" destOrd="0" presId="urn:microsoft.com/office/officeart/2005/8/layout/vList3#1"/>
    <dgm:cxn modelId="{72A6E6D3-6FE0-41F5-A997-5641685A330E}" type="presParOf" srcId="{C75F3571-4274-403C-98F7-A93B0E9740BB}" destId="{DE3B119A-2872-4AEC-8843-30F39A2AFA8D}" srcOrd="3" destOrd="0" presId="urn:microsoft.com/office/officeart/2005/8/layout/vList3#1"/>
    <dgm:cxn modelId="{ECCDA3C8-1D4D-43F1-9D41-7BBCDD6562B3}" type="presParOf" srcId="{C75F3571-4274-403C-98F7-A93B0E9740BB}" destId="{94F7E482-B7E1-4FDB-8300-528059FF988D}" srcOrd="4" destOrd="0" presId="urn:microsoft.com/office/officeart/2005/8/layout/vList3#1"/>
    <dgm:cxn modelId="{56D7F5DB-13B4-4F44-B89F-AB0AD97F296C}" type="presParOf" srcId="{94F7E482-B7E1-4FDB-8300-528059FF988D}" destId="{3D9C69A5-AD64-4190-A28F-BF140A0F02B3}" srcOrd="0" destOrd="0" presId="urn:microsoft.com/office/officeart/2005/8/layout/vList3#1"/>
    <dgm:cxn modelId="{446AE51F-7CE0-4F7D-B441-32713A5157B7}" type="presParOf" srcId="{94F7E482-B7E1-4FDB-8300-528059FF988D}" destId="{3A01653F-C2E2-43B0-A743-EE2969B839FA}" srcOrd="1" destOrd="0" presId="urn:microsoft.com/office/officeart/2005/8/layout/vList3#1"/>
    <dgm:cxn modelId="{C94D7D45-987B-484B-B821-E8EB5F212BF1}" type="presParOf" srcId="{C75F3571-4274-403C-98F7-A93B0E9740BB}" destId="{70F9B535-8DDF-4342-B506-CD4FB568E289}" srcOrd="5" destOrd="0" presId="urn:microsoft.com/office/officeart/2005/8/layout/vList3#1"/>
    <dgm:cxn modelId="{6A1E2F13-E08F-4E44-BD8B-6FAA229DCC70}" type="presParOf" srcId="{C75F3571-4274-403C-98F7-A93B0E9740BB}" destId="{F993050E-AEF3-4C89-872C-604DB31BF6BC}" srcOrd="6" destOrd="0" presId="urn:microsoft.com/office/officeart/2005/8/layout/vList3#1"/>
    <dgm:cxn modelId="{24A30D6F-34AC-4451-AAEB-0D138E1E3D8F}" type="presParOf" srcId="{F993050E-AEF3-4C89-872C-604DB31BF6BC}" destId="{8E35D09F-D250-42A6-AE12-DF88E525A59E}" srcOrd="0" destOrd="0" presId="urn:microsoft.com/office/officeart/2005/8/layout/vList3#1"/>
    <dgm:cxn modelId="{8E2F858E-0D1A-4E03-BAC3-1CEFB9C4E008}" type="presParOf" srcId="{F993050E-AEF3-4C89-872C-604DB31BF6BC}" destId="{2A9B699C-309A-4F58-96F8-D3C1CBDD443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7360C-128D-446A-BD33-E406B35F2AFA}" type="doc">
      <dgm:prSet loTypeId="urn:microsoft.com/office/officeart/2005/8/layout/lProcess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8A8D98-A774-4F6A-8BFA-59621E236E7D}">
      <dgm:prSet phldrT="[Текст]" custT="1"/>
      <dgm:spPr/>
      <dgm:t>
        <a:bodyPr/>
        <a:lstStyle/>
        <a:p>
          <a:r>
            <a:rPr lang="ru-RU" sz="1600" dirty="0" smtClean="0"/>
            <a:t>Основная цель: Сохранение финансовой стабильности бюджета городского округа «Город Кызыл Республики Тыва»</a:t>
          </a:r>
          <a:endParaRPr lang="ru-RU" sz="1600" dirty="0"/>
        </a:p>
      </dgm:t>
    </dgm:pt>
    <dgm:pt modelId="{F09A534D-DF8E-4E6B-BD3F-44C93BB07286}" type="parTrans" cxnId="{35D1323F-E094-4208-B92F-81BCFFE146BA}">
      <dgm:prSet/>
      <dgm:spPr/>
      <dgm:t>
        <a:bodyPr/>
        <a:lstStyle/>
        <a:p>
          <a:endParaRPr lang="ru-RU"/>
        </a:p>
      </dgm:t>
    </dgm:pt>
    <dgm:pt modelId="{974EC152-E558-4C53-9569-13E3A3F5F96B}" type="sibTrans" cxnId="{35D1323F-E094-4208-B92F-81BCFFE146BA}">
      <dgm:prSet/>
      <dgm:spPr/>
      <dgm:t>
        <a:bodyPr/>
        <a:lstStyle/>
        <a:p>
          <a:endParaRPr lang="ru-RU"/>
        </a:p>
      </dgm:t>
    </dgm:pt>
    <dgm:pt modelId="{8E59EC18-EC24-410F-B695-817733ED59CD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сбалансированности местного бюджета г.Кызыла</a:t>
          </a:r>
          <a:endParaRPr lang="ru-RU" dirty="0">
            <a:solidFill>
              <a:schemeClr val="tx1"/>
            </a:solidFill>
          </a:endParaRPr>
        </a:p>
      </dgm:t>
    </dgm:pt>
    <dgm:pt modelId="{0453B552-0AE6-47E4-970E-75B29B6F5E47}" type="parTrans" cxnId="{B87CF0A2-6B9C-4E99-9444-843D3F27E083}">
      <dgm:prSet/>
      <dgm:spPr/>
      <dgm:t>
        <a:bodyPr/>
        <a:lstStyle/>
        <a:p>
          <a:endParaRPr lang="ru-RU"/>
        </a:p>
      </dgm:t>
    </dgm:pt>
    <dgm:pt modelId="{701B7519-F460-4563-BE18-1FAA079D4577}" type="sibTrans" cxnId="{B87CF0A2-6B9C-4E99-9444-843D3F27E083}">
      <dgm:prSet/>
      <dgm:spPr/>
      <dgm:t>
        <a:bodyPr/>
        <a:lstStyle/>
        <a:p>
          <a:endParaRPr lang="ru-RU"/>
        </a:p>
      </dgm:t>
    </dgm:pt>
    <dgm:pt modelId="{4EA9D25F-6947-4A24-8102-1A51DB40C6E9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Повышение эффективности распределения бюджетных средств</a:t>
          </a:r>
          <a:endParaRPr lang="ru-RU" dirty="0">
            <a:solidFill>
              <a:schemeClr val="tx1"/>
            </a:solidFill>
          </a:endParaRPr>
        </a:p>
      </dgm:t>
    </dgm:pt>
    <dgm:pt modelId="{0EE46AD0-EAC5-4F3D-AAAB-8102646C6865}" type="parTrans" cxnId="{5EC17E29-BA75-47D6-8B0A-DD24A5D67445}">
      <dgm:prSet/>
      <dgm:spPr/>
      <dgm:t>
        <a:bodyPr/>
        <a:lstStyle/>
        <a:p>
          <a:endParaRPr lang="ru-RU"/>
        </a:p>
      </dgm:t>
    </dgm:pt>
    <dgm:pt modelId="{593CA1A4-C3E8-4BA7-B80C-0DFE29652173}" type="sibTrans" cxnId="{5EC17E29-BA75-47D6-8B0A-DD24A5D67445}">
      <dgm:prSet/>
      <dgm:spPr/>
      <dgm:t>
        <a:bodyPr/>
        <a:lstStyle/>
        <a:p>
          <a:endParaRPr lang="ru-RU"/>
        </a:p>
      </dgm:t>
    </dgm:pt>
    <dgm:pt modelId="{537A24D2-162A-466C-A795-239AABA9C641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Обеспечение прозрачности и открытости информации о деятельности публично-правовых образований в сфере управления общественными финансами</a:t>
          </a:r>
          <a:endParaRPr lang="ru-RU" dirty="0">
            <a:solidFill>
              <a:schemeClr val="tx1"/>
            </a:solidFill>
          </a:endParaRPr>
        </a:p>
      </dgm:t>
    </dgm:pt>
    <dgm:pt modelId="{37E32C2F-23CC-4A77-8676-A55E6EF8A720}" type="parTrans" cxnId="{06C2FA60-773C-4CA2-A295-B7BC4A5A6865}">
      <dgm:prSet/>
      <dgm:spPr/>
      <dgm:t>
        <a:bodyPr/>
        <a:lstStyle/>
        <a:p>
          <a:endParaRPr lang="ru-RU"/>
        </a:p>
      </dgm:t>
    </dgm:pt>
    <dgm:pt modelId="{424411CD-DB57-4C70-91E2-9D5AA6928714}" type="sibTrans" cxnId="{06C2FA60-773C-4CA2-A295-B7BC4A5A6865}">
      <dgm:prSet/>
      <dgm:spPr/>
      <dgm:t>
        <a:bodyPr/>
        <a:lstStyle/>
        <a:p>
          <a:endParaRPr lang="ru-RU"/>
        </a:p>
      </dgm:t>
    </dgm:pt>
    <dgm:pt modelId="{3F7AED3F-0E98-46A0-9704-4ABF99227265}">
      <dgm:prSet phldrT="[Текст]"/>
      <dgm:spPr>
        <a:noFill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Сохранение объема муниципального долга на безопасном уровне в пределах, установленных бюджетным законодательством</a:t>
          </a:r>
          <a:endParaRPr lang="ru-RU" dirty="0">
            <a:solidFill>
              <a:schemeClr val="tx1"/>
            </a:solidFill>
          </a:endParaRPr>
        </a:p>
      </dgm:t>
    </dgm:pt>
    <dgm:pt modelId="{23EBC78C-9B13-499D-AEC0-CD55EEFFCBC1}" type="parTrans" cxnId="{B6B989BB-86FE-4D61-82FD-A29F71A5F580}">
      <dgm:prSet/>
      <dgm:spPr/>
      <dgm:t>
        <a:bodyPr/>
        <a:lstStyle/>
        <a:p>
          <a:endParaRPr lang="ru-RU"/>
        </a:p>
      </dgm:t>
    </dgm:pt>
    <dgm:pt modelId="{50F67018-2363-48D4-B2AB-447D3EA809BC}" type="sibTrans" cxnId="{B6B989BB-86FE-4D61-82FD-A29F71A5F580}">
      <dgm:prSet/>
      <dgm:spPr/>
      <dgm:t>
        <a:bodyPr/>
        <a:lstStyle/>
        <a:p>
          <a:endParaRPr lang="ru-RU"/>
        </a:p>
      </dgm:t>
    </dgm:pt>
    <dgm:pt modelId="{0C84602F-6AC5-46A9-8D79-90E7E9EDF038}" type="pres">
      <dgm:prSet presAssocID="{2FD7360C-128D-446A-BD33-E406B35F2AF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9D9B6-489A-41BB-8655-B18BB2C7040D}" type="pres">
      <dgm:prSet presAssocID="{9F8A8D98-A774-4F6A-8BFA-59621E236E7D}" presName="compNode" presStyleCnt="0"/>
      <dgm:spPr/>
    </dgm:pt>
    <dgm:pt modelId="{9F5FD454-94E3-4E3A-942F-EE35971498A2}" type="pres">
      <dgm:prSet presAssocID="{9F8A8D98-A774-4F6A-8BFA-59621E236E7D}" presName="aNode" presStyleLbl="bgShp" presStyleIdx="0" presStyleCnt="1"/>
      <dgm:spPr/>
      <dgm:t>
        <a:bodyPr/>
        <a:lstStyle/>
        <a:p>
          <a:endParaRPr lang="ru-RU"/>
        </a:p>
      </dgm:t>
    </dgm:pt>
    <dgm:pt modelId="{0B5BEED4-117E-48D4-8B18-36B079C84A17}" type="pres">
      <dgm:prSet presAssocID="{9F8A8D98-A774-4F6A-8BFA-59621E236E7D}" presName="textNode" presStyleLbl="bgShp" presStyleIdx="0" presStyleCnt="1"/>
      <dgm:spPr/>
      <dgm:t>
        <a:bodyPr/>
        <a:lstStyle/>
        <a:p>
          <a:endParaRPr lang="ru-RU"/>
        </a:p>
      </dgm:t>
    </dgm:pt>
    <dgm:pt modelId="{0947301C-6EF3-4488-9A66-F055861FD16F}" type="pres">
      <dgm:prSet presAssocID="{9F8A8D98-A774-4F6A-8BFA-59621E236E7D}" presName="compChildNode" presStyleCnt="0"/>
      <dgm:spPr/>
    </dgm:pt>
    <dgm:pt modelId="{6422B020-969E-4E44-80CC-9A9E9CA74FF6}" type="pres">
      <dgm:prSet presAssocID="{9F8A8D98-A774-4F6A-8BFA-59621E236E7D}" presName="theInnerList" presStyleCnt="0"/>
      <dgm:spPr/>
    </dgm:pt>
    <dgm:pt modelId="{0E8B9225-6F17-499D-A60B-D2321E2E3ACF}" type="pres">
      <dgm:prSet presAssocID="{8E59EC18-EC24-410F-B695-817733ED59CD}" presName="childNode" presStyleLbl="node1" presStyleIdx="0" presStyleCnt="4" custLinFactY="-12268" custLinFactNeighborX="11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0587F-E3AA-4F8E-8165-9D42F8E2A87C}" type="pres">
      <dgm:prSet presAssocID="{8E59EC18-EC24-410F-B695-817733ED59CD}" presName="aSpace2" presStyleCnt="0"/>
      <dgm:spPr/>
    </dgm:pt>
    <dgm:pt modelId="{110407F4-26EA-4DB7-86D8-5FDEEED63A3B}" type="pres">
      <dgm:prSet presAssocID="{4EA9D25F-6947-4A24-8102-1A51DB40C6E9}" presName="childNode" presStyleLbl="node1" presStyleIdx="1" presStyleCnt="4" custLinFactY="-2845" custLinFactNeighborX="11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077CD-CBB2-4E06-A509-047ADC30AFEB}" type="pres">
      <dgm:prSet presAssocID="{4EA9D25F-6947-4A24-8102-1A51DB40C6E9}" presName="aSpace2" presStyleCnt="0"/>
      <dgm:spPr/>
    </dgm:pt>
    <dgm:pt modelId="{D1F8CA9E-FBCE-403F-9951-069E50C530BB}" type="pres">
      <dgm:prSet presAssocID="{537A24D2-162A-466C-A795-239AABA9C641}" presName="childNode" presStyleLbl="node1" presStyleIdx="2" presStyleCnt="4" custLinFactY="-2337" custLinFactNeighborX="11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C3E9-825A-4F76-B2F9-BD36A789E49A}" type="pres">
      <dgm:prSet presAssocID="{537A24D2-162A-466C-A795-239AABA9C641}" presName="aSpace2" presStyleCnt="0"/>
      <dgm:spPr/>
    </dgm:pt>
    <dgm:pt modelId="{31AE134B-F059-44C7-8D77-EB0C93BE2196}" type="pres">
      <dgm:prSet presAssocID="{3F7AED3F-0E98-46A0-9704-4ABF99227265}" presName="childNode" presStyleLbl="node1" presStyleIdx="3" presStyleCnt="4" custLinFactY="-1829" custLinFactNeighborX="11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D4910-D81F-4898-8543-C215F38DCDE3}" type="presOf" srcId="{8E59EC18-EC24-410F-B695-817733ED59CD}" destId="{0E8B9225-6F17-499D-A60B-D2321E2E3ACF}" srcOrd="0" destOrd="0" presId="urn:microsoft.com/office/officeart/2005/8/layout/lProcess2"/>
    <dgm:cxn modelId="{B6B989BB-86FE-4D61-82FD-A29F71A5F580}" srcId="{9F8A8D98-A774-4F6A-8BFA-59621E236E7D}" destId="{3F7AED3F-0E98-46A0-9704-4ABF99227265}" srcOrd="3" destOrd="0" parTransId="{23EBC78C-9B13-499D-AEC0-CD55EEFFCBC1}" sibTransId="{50F67018-2363-48D4-B2AB-447D3EA809BC}"/>
    <dgm:cxn modelId="{5EC17E29-BA75-47D6-8B0A-DD24A5D67445}" srcId="{9F8A8D98-A774-4F6A-8BFA-59621E236E7D}" destId="{4EA9D25F-6947-4A24-8102-1A51DB40C6E9}" srcOrd="1" destOrd="0" parTransId="{0EE46AD0-EAC5-4F3D-AAAB-8102646C6865}" sibTransId="{593CA1A4-C3E8-4BA7-B80C-0DFE29652173}"/>
    <dgm:cxn modelId="{D08932E1-D1E0-4576-8F86-028D50FEE2B6}" type="presOf" srcId="{9F8A8D98-A774-4F6A-8BFA-59621E236E7D}" destId="{9F5FD454-94E3-4E3A-942F-EE35971498A2}" srcOrd="0" destOrd="0" presId="urn:microsoft.com/office/officeart/2005/8/layout/lProcess2"/>
    <dgm:cxn modelId="{31391077-F98F-4C25-A0F0-92F8867573A0}" type="presOf" srcId="{3F7AED3F-0E98-46A0-9704-4ABF99227265}" destId="{31AE134B-F059-44C7-8D77-EB0C93BE2196}" srcOrd="0" destOrd="0" presId="urn:microsoft.com/office/officeart/2005/8/layout/lProcess2"/>
    <dgm:cxn modelId="{35D1323F-E094-4208-B92F-81BCFFE146BA}" srcId="{2FD7360C-128D-446A-BD33-E406B35F2AFA}" destId="{9F8A8D98-A774-4F6A-8BFA-59621E236E7D}" srcOrd="0" destOrd="0" parTransId="{F09A534D-DF8E-4E6B-BD3F-44C93BB07286}" sibTransId="{974EC152-E558-4C53-9569-13E3A3F5F96B}"/>
    <dgm:cxn modelId="{0613434A-E719-4E13-A857-01CAAF010241}" type="presOf" srcId="{2FD7360C-128D-446A-BD33-E406B35F2AFA}" destId="{0C84602F-6AC5-46A9-8D79-90E7E9EDF038}" srcOrd="0" destOrd="0" presId="urn:microsoft.com/office/officeart/2005/8/layout/lProcess2"/>
    <dgm:cxn modelId="{0A0519C4-6238-44F6-8DF4-35ABB2221E1D}" type="presOf" srcId="{9F8A8D98-A774-4F6A-8BFA-59621E236E7D}" destId="{0B5BEED4-117E-48D4-8B18-36B079C84A17}" srcOrd="1" destOrd="0" presId="urn:microsoft.com/office/officeart/2005/8/layout/lProcess2"/>
    <dgm:cxn modelId="{0C186098-42DB-4432-93D6-36FEE299B5D3}" type="presOf" srcId="{537A24D2-162A-466C-A795-239AABA9C641}" destId="{D1F8CA9E-FBCE-403F-9951-069E50C530BB}" srcOrd="0" destOrd="0" presId="urn:microsoft.com/office/officeart/2005/8/layout/lProcess2"/>
    <dgm:cxn modelId="{06C2FA60-773C-4CA2-A295-B7BC4A5A6865}" srcId="{9F8A8D98-A774-4F6A-8BFA-59621E236E7D}" destId="{537A24D2-162A-466C-A795-239AABA9C641}" srcOrd="2" destOrd="0" parTransId="{37E32C2F-23CC-4A77-8676-A55E6EF8A720}" sibTransId="{424411CD-DB57-4C70-91E2-9D5AA6928714}"/>
    <dgm:cxn modelId="{B87CF0A2-6B9C-4E99-9444-843D3F27E083}" srcId="{9F8A8D98-A774-4F6A-8BFA-59621E236E7D}" destId="{8E59EC18-EC24-410F-B695-817733ED59CD}" srcOrd="0" destOrd="0" parTransId="{0453B552-0AE6-47E4-970E-75B29B6F5E47}" sibTransId="{701B7519-F460-4563-BE18-1FAA079D4577}"/>
    <dgm:cxn modelId="{CE73D381-7891-496D-8C0B-BB6C9F4FCD88}" type="presOf" srcId="{4EA9D25F-6947-4A24-8102-1A51DB40C6E9}" destId="{110407F4-26EA-4DB7-86D8-5FDEEED63A3B}" srcOrd="0" destOrd="0" presId="urn:microsoft.com/office/officeart/2005/8/layout/lProcess2"/>
    <dgm:cxn modelId="{225DAA3B-D0BA-47F5-A140-ADB20077C7CA}" type="presParOf" srcId="{0C84602F-6AC5-46A9-8D79-90E7E9EDF038}" destId="{36F9D9B6-489A-41BB-8655-B18BB2C7040D}" srcOrd="0" destOrd="0" presId="urn:microsoft.com/office/officeart/2005/8/layout/lProcess2"/>
    <dgm:cxn modelId="{27BB05E7-C464-4B8A-AC9B-81D194A6E388}" type="presParOf" srcId="{36F9D9B6-489A-41BB-8655-B18BB2C7040D}" destId="{9F5FD454-94E3-4E3A-942F-EE35971498A2}" srcOrd="0" destOrd="0" presId="urn:microsoft.com/office/officeart/2005/8/layout/lProcess2"/>
    <dgm:cxn modelId="{D1C784BC-4CC4-42C6-B2CC-3400F51AE05B}" type="presParOf" srcId="{36F9D9B6-489A-41BB-8655-B18BB2C7040D}" destId="{0B5BEED4-117E-48D4-8B18-36B079C84A17}" srcOrd="1" destOrd="0" presId="urn:microsoft.com/office/officeart/2005/8/layout/lProcess2"/>
    <dgm:cxn modelId="{B9FDA8F8-F0B5-49FF-AF77-F5954C3D9600}" type="presParOf" srcId="{36F9D9B6-489A-41BB-8655-B18BB2C7040D}" destId="{0947301C-6EF3-4488-9A66-F055861FD16F}" srcOrd="2" destOrd="0" presId="urn:microsoft.com/office/officeart/2005/8/layout/lProcess2"/>
    <dgm:cxn modelId="{D9FA4C4A-6A91-422E-B3A3-D975982C0969}" type="presParOf" srcId="{0947301C-6EF3-4488-9A66-F055861FD16F}" destId="{6422B020-969E-4E44-80CC-9A9E9CA74FF6}" srcOrd="0" destOrd="0" presId="urn:microsoft.com/office/officeart/2005/8/layout/lProcess2"/>
    <dgm:cxn modelId="{420F791B-50F7-4B83-9CD9-371A0DAAA9E8}" type="presParOf" srcId="{6422B020-969E-4E44-80CC-9A9E9CA74FF6}" destId="{0E8B9225-6F17-499D-A60B-D2321E2E3ACF}" srcOrd="0" destOrd="0" presId="urn:microsoft.com/office/officeart/2005/8/layout/lProcess2"/>
    <dgm:cxn modelId="{EE8F0FB4-0D28-4211-9FDA-65913ED29C20}" type="presParOf" srcId="{6422B020-969E-4E44-80CC-9A9E9CA74FF6}" destId="{5CA0587F-E3AA-4F8E-8165-9D42F8E2A87C}" srcOrd="1" destOrd="0" presId="urn:microsoft.com/office/officeart/2005/8/layout/lProcess2"/>
    <dgm:cxn modelId="{75A367D1-D2E2-4DF5-B4A6-46DB57114402}" type="presParOf" srcId="{6422B020-969E-4E44-80CC-9A9E9CA74FF6}" destId="{110407F4-26EA-4DB7-86D8-5FDEEED63A3B}" srcOrd="2" destOrd="0" presId="urn:microsoft.com/office/officeart/2005/8/layout/lProcess2"/>
    <dgm:cxn modelId="{38BB403C-91AB-449D-82F9-35A273D032D5}" type="presParOf" srcId="{6422B020-969E-4E44-80CC-9A9E9CA74FF6}" destId="{6F5077CD-CBB2-4E06-A509-047ADC30AFEB}" srcOrd="3" destOrd="0" presId="urn:microsoft.com/office/officeart/2005/8/layout/lProcess2"/>
    <dgm:cxn modelId="{3CBA20B7-C751-4CF4-B3FF-AA3C19042ED7}" type="presParOf" srcId="{6422B020-969E-4E44-80CC-9A9E9CA74FF6}" destId="{D1F8CA9E-FBCE-403F-9951-069E50C530BB}" srcOrd="4" destOrd="0" presId="urn:microsoft.com/office/officeart/2005/8/layout/lProcess2"/>
    <dgm:cxn modelId="{61372832-408D-4E3E-8A3A-58FC8FA1AF52}" type="presParOf" srcId="{6422B020-969E-4E44-80CC-9A9E9CA74FF6}" destId="{A847C3E9-825A-4F76-B2F9-BD36A789E49A}" srcOrd="5" destOrd="0" presId="urn:microsoft.com/office/officeart/2005/8/layout/lProcess2"/>
    <dgm:cxn modelId="{A8CBC2FA-F2C5-4765-898A-4D3BB181ADCC}" type="presParOf" srcId="{6422B020-969E-4E44-80CC-9A9E9CA74FF6}" destId="{31AE134B-F059-44C7-8D77-EB0C93BE2196}" srcOrd="6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10379-B44E-436A-BA23-30B0AA7E399D}">
      <dsp:nvSpPr>
        <dsp:cNvPr id="0" name=""/>
        <dsp:cNvSpPr/>
      </dsp:nvSpPr>
      <dsp:spPr>
        <a:xfrm>
          <a:off x="1835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softEdge rad="3175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Мэрия города Кызыла</a:t>
          </a:r>
          <a:endParaRPr lang="ru-RU" sz="1000" kern="1200" dirty="0"/>
        </a:p>
      </dsp:txBody>
      <dsp:txXfrm>
        <a:off x="1835" y="0"/>
        <a:ext cx="2236080" cy="288032"/>
      </dsp:txXfrm>
    </dsp:sp>
    <dsp:sp modelId="{C781CCBF-7E2F-468C-A89A-DBBEE63BB98D}">
      <dsp:nvSpPr>
        <dsp:cNvPr id="0" name=""/>
        <dsp:cNvSpPr/>
      </dsp:nvSpPr>
      <dsp:spPr>
        <a:xfrm>
          <a:off x="2014307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Информационный ресурс 2016г.</a:t>
          </a:r>
          <a:endParaRPr lang="ru-RU" sz="1000" kern="1200" dirty="0"/>
        </a:p>
      </dsp:txBody>
      <dsp:txXfrm>
        <a:off x="2014307" y="0"/>
        <a:ext cx="2236080" cy="288032"/>
      </dsp:txXfrm>
    </dsp:sp>
    <dsp:sp modelId="{F769F470-48F9-403D-B05A-6DC127AD1414}">
      <dsp:nvSpPr>
        <dsp:cNvPr id="0" name=""/>
        <dsp:cNvSpPr/>
      </dsp:nvSpPr>
      <dsp:spPr>
        <a:xfrm>
          <a:off x="4028615" y="0"/>
          <a:ext cx="2236080" cy="288032"/>
        </a:xfrm>
        <a:prstGeom prst="chevron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Департамент финансов</a:t>
          </a:r>
          <a:endParaRPr lang="ru-RU" sz="1000" kern="1200" dirty="0"/>
        </a:p>
      </dsp:txBody>
      <dsp:txXfrm>
        <a:off x="4028615" y="0"/>
        <a:ext cx="2236080" cy="288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6BF3DD-9A0A-47E5-ADFB-D841E979B940}">
      <dsp:nvSpPr>
        <dsp:cNvPr id="0" name=""/>
        <dsp:cNvSpPr/>
      </dsp:nvSpPr>
      <dsp:spPr>
        <a:xfrm>
          <a:off x="0" y="0"/>
          <a:ext cx="5994931" cy="238116"/>
        </a:xfrm>
        <a:prstGeom prst="chevron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Бюджет для граждан на 2017-2019 годы</a:t>
          </a:r>
          <a:endParaRPr lang="ru-RU" sz="1500" kern="1200" dirty="0"/>
        </a:p>
      </dsp:txBody>
      <dsp:txXfrm>
        <a:off x="0" y="0"/>
        <a:ext cx="5994931" cy="2381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5C0BD6-257F-460D-A061-0360B64ABE1F}">
      <dsp:nvSpPr>
        <dsp:cNvPr id="0" name=""/>
        <dsp:cNvSpPr/>
      </dsp:nvSpPr>
      <dsp:spPr>
        <a:xfrm>
          <a:off x="6258" y="0"/>
          <a:ext cx="6402453" cy="288032"/>
        </a:xfrm>
        <a:prstGeom prst="chevron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для граждан на 2017-2019 годы</a:t>
          </a:r>
          <a:endParaRPr lang="ru-RU" sz="1800" kern="1200" dirty="0"/>
        </a:p>
      </dsp:txBody>
      <dsp:txXfrm>
        <a:off x="6258" y="0"/>
        <a:ext cx="6402453" cy="2880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457566" y="75809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1457566" y="75809"/>
        <a:ext cx="4703120" cy="941367"/>
      </dsp:txXfrm>
    </dsp:sp>
    <dsp:sp modelId="{CDEEEE10-C59F-458A-A330-64FB345920B8}">
      <dsp:nvSpPr>
        <dsp:cNvPr id="0" name=""/>
        <dsp:cNvSpPr/>
      </dsp:nvSpPr>
      <dsp:spPr>
        <a:xfrm>
          <a:off x="678661" y="0"/>
          <a:ext cx="1091782" cy="1091782"/>
        </a:xfrm>
        <a:prstGeom prst="ellipse">
          <a:avLst/>
        </a:pr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457566" y="1183887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1457566" y="1183887"/>
        <a:ext cx="4703120" cy="941367"/>
      </dsp:txXfrm>
    </dsp:sp>
    <dsp:sp modelId="{7EF8BE09-5364-42D7-9760-82274CC4EAA5}">
      <dsp:nvSpPr>
        <dsp:cNvPr id="0" name=""/>
        <dsp:cNvSpPr/>
      </dsp:nvSpPr>
      <dsp:spPr>
        <a:xfrm>
          <a:off x="678661" y="1065610"/>
          <a:ext cx="1091782" cy="1091782"/>
        </a:xfrm>
        <a:prstGeom prst="ellipse">
          <a:avLst/>
        </a:pr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457566" y="2291965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 жизнедеятельности</a:t>
          </a:r>
          <a:endParaRPr lang="ru-RU" sz="2300" kern="1200" dirty="0"/>
        </a:p>
      </dsp:txBody>
      <dsp:txXfrm rot="10800000">
        <a:off x="1457566" y="2291965"/>
        <a:ext cx="4703120" cy="941367"/>
      </dsp:txXfrm>
    </dsp:sp>
    <dsp:sp modelId="{3D9C69A5-AD64-4190-A28F-BF140A0F02B3}">
      <dsp:nvSpPr>
        <dsp:cNvPr id="0" name=""/>
        <dsp:cNvSpPr/>
      </dsp:nvSpPr>
      <dsp:spPr>
        <a:xfrm>
          <a:off x="678661" y="2208617"/>
          <a:ext cx="1091782" cy="1091782"/>
        </a:xfrm>
        <a:prstGeom prst="ellipse">
          <a:avLst/>
        </a:pr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457566" y="3400043"/>
          <a:ext cx="4703120" cy="941367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0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1457566" y="3400043"/>
        <a:ext cx="4703120" cy="941367"/>
      </dsp:txXfrm>
    </dsp:sp>
    <dsp:sp modelId="{8E35D09F-D250-42A6-AE12-DF88E525A59E}">
      <dsp:nvSpPr>
        <dsp:cNvPr id="0" name=""/>
        <dsp:cNvSpPr/>
      </dsp:nvSpPr>
      <dsp:spPr>
        <a:xfrm>
          <a:off x="678661" y="3280187"/>
          <a:ext cx="1091782" cy="1091782"/>
        </a:xfrm>
        <a:prstGeom prst="ellipse">
          <a:avLst/>
        </a:pr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5FD454-94E3-4E3A-942F-EE35971498A2}">
      <dsp:nvSpPr>
        <dsp:cNvPr id="0" name=""/>
        <dsp:cNvSpPr/>
      </dsp:nvSpPr>
      <dsp:spPr>
        <a:xfrm>
          <a:off x="0" y="0"/>
          <a:ext cx="4572000" cy="58579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Основная цель: Сохранение финансовой стабильности бюджета городского округа «Город Кызыл Республики Тыва»</a:t>
          </a:r>
          <a:endParaRPr lang="ru-RU" sz="1600" kern="1200" dirty="0"/>
        </a:p>
      </dsp:txBody>
      <dsp:txXfrm>
        <a:off x="0" y="0"/>
        <a:ext cx="4572000" cy="1757374"/>
      </dsp:txXfrm>
    </dsp:sp>
    <dsp:sp modelId="{0E8B9225-6F17-499D-A60B-D2321E2E3ACF}">
      <dsp:nvSpPr>
        <dsp:cNvPr id="0" name=""/>
        <dsp:cNvSpPr/>
      </dsp:nvSpPr>
      <dsp:spPr>
        <a:xfrm>
          <a:off x="500067" y="1521537"/>
          <a:ext cx="3657600" cy="85337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сбалансированности местного бюджета г.Кызыла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0067" y="1521537"/>
        <a:ext cx="3657600" cy="853373"/>
      </dsp:txXfrm>
    </dsp:sp>
    <dsp:sp modelId="{110407F4-26EA-4DB7-86D8-5FDEEED63A3B}">
      <dsp:nvSpPr>
        <dsp:cNvPr id="0" name=""/>
        <dsp:cNvSpPr/>
      </dsp:nvSpPr>
      <dsp:spPr>
        <a:xfrm>
          <a:off x="500067" y="2586612"/>
          <a:ext cx="3657600" cy="85337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Повышение эффективности распределения бюджетных средств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0067" y="2586612"/>
        <a:ext cx="3657600" cy="853373"/>
      </dsp:txXfrm>
    </dsp:sp>
    <dsp:sp modelId="{D1F8CA9E-FBCE-403F-9951-069E50C530BB}">
      <dsp:nvSpPr>
        <dsp:cNvPr id="0" name=""/>
        <dsp:cNvSpPr/>
      </dsp:nvSpPr>
      <dsp:spPr>
        <a:xfrm>
          <a:off x="500067" y="3575610"/>
          <a:ext cx="3657600" cy="85337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Обеспечение прозрачности и открытости информации о деятельности публично-правовых образований в сфере управления общественными финансами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0067" y="3575610"/>
        <a:ext cx="3657600" cy="853373"/>
      </dsp:txXfrm>
    </dsp:sp>
    <dsp:sp modelId="{31AE134B-F059-44C7-8D77-EB0C93BE2196}">
      <dsp:nvSpPr>
        <dsp:cNvPr id="0" name=""/>
        <dsp:cNvSpPr/>
      </dsp:nvSpPr>
      <dsp:spPr>
        <a:xfrm>
          <a:off x="500067" y="4564607"/>
          <a:ext cx="3657600" cy="853373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Сохранение объема муниципального долга на безопасном уровне в пределах, установленных бюджетным законодательством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00067" y="4564607"/>
        <a:ext cx="3657600" cy="85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0.81019</cdr:x>
      <cdr:y>0.125</cdr:y>
    </cdr:from>
    <cdr:to>
      <cdr:x>0.99519</cdr:x>
      <cdr:y>0.25975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000660" y="714380"/>
          <a:ext cx="1141857" cy="77010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rgbClr val="FF0000"/>
              </a:solidFill>
            </a:rPr>
            <a:t>к</a:t>
          </a:r>
          <a:r>
            <a:rPr lang="ru-RU" sz="1300" b="1" dirty="0" smtClean="0">
              <a:solidFill>
                <a:srgbClr val="FF0000"/>
              </a:solidFill>
            </a:rPr>
            <a:t> 2015 г. </a:t>
          </a:r>
        </a:p>
        <a:p xmlns:a="http://schemas.openxmlformats.org/drawingml/2006/main">
          <a:pPr algn="ctr"/>
          <a:r>
            <a:rPr lang="ru-RU" sz="1300" b="1" dirty="0" smtClean="0">
              <a:solidFill>
                <a:srgbClr val="FF0000"/>
              </a:solidFill>
            </a:rPr>
            <a:t>+ 46 млн. руб.</a:t>
          </a:r>
          <a:endParaRPr lang="ru-RU" sz="13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0.0875</cdr:x>
      <cdr:y>0.01961</cdr:y>
    </cdr:from>
    <cdr:to>
      <cdr:x>0.9375</cdr:x>
      <cdr:y>0.09564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00066" y="71438"/>
          <a:ext cx="4857784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Расходы городского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бюджета на социальную сферу, млн.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0.12048</cdr:x>
      <cdr:y>0.02604</cdr:y>
    </cdr:from>
    <cdr:to>
      <cdr:x>0.9259</cdr:x>
      <cdr:y>0.13368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71438"/>
          <a:ext cx="4775630" cy="295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городского бюджета на общее образование, млн.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0.07407</cdr:x>
      <cdr:y>0.02604</cdr:y>
    </cdr:from>
    <cdr:to>
      <cdr:x>0.97469</cdr:x>
      <cdr:y>0.13368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71438"/>
          <a:ext cx="5211402" cy="295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городского бюджета на дошкольное образование, млн.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</cdr:x>
      <cdr:y>0.03125</cdr:y>
    </cdr:from>
    <cdr:to>
      <cdr:x>0.95208</cdr:x>
      <cdr:y>0.13889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9" y="85725"/>
          <a:ext cx="412432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городского бюджета на дополнительное образование</a:t>
          </a:r>
        </a:p>
        <a:p xmlns:a="http://schemas.openxmlformats.org/drawingml/2006/main">
          <a:pPr algn="ctr"/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и воспитание детей, млн.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0.07595</cdr:x>
      <cdr:y>0</cdr:y>
    </cdr:from>
    <cdr:to>
      <cdr:x>0.97803</cdr:x>
      <cdr:y>0.10764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8" y="0"/>
          <a:ext cx="5090981" cy="330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1200" b="1" baseline="0" dirty="0">
              <a:latin typeface="Times New Roman" pitchFamily="18" charset="0"/>
              <a:cs typeface="Times New Roman" pitchFamily="18" charset="0"/>
            </a:rPr>
            <a:t> городского бюджета на отдых и оздоровление детей, млн.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</cdr:x>
      <cdr:y>0</cdr:y>
    </cdr:from>
    <cdr:to>
      <cdr:x>0.95208</cdr:x>
      <cdr:y>0.21187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324" y="0"/>
          <a:ext cx="5219866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r>
            <a:rPr lang="ru-RU" sz="12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городского бюджета на д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ругие вопросы в области </a:t>
          </a:r>
          <a:endParaRPr lang="ru-RU" sz="1200" b="1" dirty="0" smtClean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образования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и создание условий для реализации </a:t>
          </a:r>
          <a:endParaRPr lang="ru-RU" sz="1200" b="1" dirty="0" smtClean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муниципальной программы</a:t>
          </a:r>
          <a:r>
            <a:rPr lang="ru-RU" sz="12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2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3" y="1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/>
          <a:lstStyle>
            <a:lvl1pPr algn="r">
              <a:defRPr sz="1200"/>
            </a:lvl1pPr>
          </a:lstStyle>
          <a:p>
            <a:fld id="{CB4F2643-AE9E-4D58-BEF5-D25B2A2173D4}" type="datetimeFigureOut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3200" y="511175"/>
            <a:ext cx="1916113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3" tIns="45683" rIns="91363" bIns="456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4" y="3234178"/>
            <a:ext cx="7952739" cy="3063954"/>
          </a:xfrm>
          <a:prstGeom prst="rect">
            <a:avLst/>
          </a:prstGeom>
        </p:spPr>
        <p:txBody>
          <a:bodyPr vert="horz" lIns="91363" tIns="45683" rIns="91363" bIns="45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67168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3" y="6467168"/>
            <a:ext cx="4307734" cy="340439"/>
          </a:xfrm>
          <a:prstGeom prst="rect">
            <a:avLst/>
          </a:prstGeom>
        </p:spPr>
        <p:txBody>
          <a:bodyPr vert="horz" lIns="91363" tIns="45683" rIns="91363" bIns="45683" rtlCol="0" anchor="b"/>
          <a:lstStyle>
            <a:lvl1pPr algn="r">
              <a:defRPr sz="1200"/>
            </a:lvl1pPr>
          </a:lstStyle>
          <a:p>
            <a:fld id="{18EC95F5-E847-40CD-AD27-713128D4D1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732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6556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43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236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205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616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74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4662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1142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064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064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0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05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996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669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75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98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68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47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13200" y="511175"/>
            <a:ext cx="1916113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75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828C-33BC-4FD5-87A3-60B8CE4DDD98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C17C2-C292-4ADA-B791-DC96E0A82A9F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2AE35-3A71-44DD-B9E6-A08C4159B51F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42900" y="2133601"/>
            <a:ext cx="6172200" cy="603461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8A9A-D2B6-489D-AD85-EE7BB78EC168}" type="datetime1">
              <a:rPr lang="ru-RU" smtClean="0"/>
              <a:pPr>
                <a:defRPr/>
              </a:pPr>
              <a:t>05.10.2017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Бюджет для граждан на 2017-2019 годы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6CE1-1A75-4C0C-85C6-908499F8A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D464-D95E-4D76-9109-51A0AE8D2BB2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4542-AFDB-4ACE-93DA-E613571D958B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78FB-5A44-4E0E-AF98-8AA9B5C2790C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AF26-2D72-40CE-831A-7A88FEF8FB06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7E66-8DEA-4D76-ACEC-51FC6B27D2B1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4430-E93A-4820-BB30-92EB5A8D4ADC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1E19-5F93-4DE3-A671-5BB72F0FE69D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48EA-5658-48D2-A910-181BF4493AD8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D2C14E-D685-4779-865C-D94AD9AD7477}" type="datetime1">
              <a:rPr lang="ru-RU" smtClean="0"/>
              <a:pPr/>
              <a:t>05.10.2017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Бюджет для граждан на 2017-2019 годы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epfin17@yandex.ru" TargetMode="External"/><Relationship Id="rId4" Type="http://schemas.openxmlformats.org/officeDocument/2006/relationships/hyperlink" Target="http://www.mkyzyl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7166" y="7358082"/>
            <a:ext cx="60486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на основании постановления Мэрии города Кызыла</a:t>
            </a:r>
          </a:p>
          <a:p>
            <a:pPr algn="ctr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05.12.2016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1277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одобрении проекта решения Хурала представителей г. Кызыла «О бюджете городского округа «Город Кызыл Республики Тыва» на 2017 год и на плановый период 2018 и 2019 годов"</a:t>
            </a:r>
            <a:endParaRPr lang="ru-RU" sz="15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289" y="1071538"/>
            <a:ext cx="6408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округ </a:t>
            </a:r>
            <a:r>
              <a:rPr lang="ru-RU" sz="2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Кызыл </a:t>
            </a:r>
            <a:r>
              <a:rPr lang="ru-RU" sz="2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Тыва»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656" y="1979712"/>
            <a:ext cx="6264696" cy="193899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БЮДЖЕТ 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ДЛЯ ГРАЖДАН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 проекту бюджета города Кызыла на 2017 год и на плановый период 2018 и 2019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71480" y="1714480"/>
            <a:ext cx="6061324" cy="31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879719601"/>
              </p:ext>
            </p:extLst>
          </p:nvPr>
        </p:nvGraphicFramePr>
        <p:xfrm>
          <a:off x="332656" y="8604448"/>
          <a:ext cx="6264696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Новый герб Кызыла полупрозрачны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6" y="35715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74" y="421481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1946" y="1589755"/>
            <a:ext cx="5313872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Доходы бюджета – денежные средства, поступающие в распоряжение органов местной власти города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1946" y="995467"/>
            <a:ext cx="5313872" cy="3000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1947" y="2322368"/>
            <a:ext cx="5313871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5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852" y="7593166"/>
            <a:ext cx="1960128" cy="895793"/>
          </a:xfrm>
          <a:prstGeom prst="rect">
            <a:avLst/>
          </a:prstGeom>
        </p:spPr>
      </p:pic>
      <p:graphicFrame>
        <p:nvGraphicFramePr>
          <p:cNvPr id="2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4445160"/>
              </p:ext>
            </p:extLst>
          </p:nvPr>
        </p:nvGraphicFramePr>
        <p:xfrm>
          <a:off x="1061947" y="2978063"/>
          <a:ext cx="531387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233"/>
                <a:gridCol w="1927214"/>
                <a:gridCol w="1590425"/>
              </a:tblGrid>
              <a:tr h="42582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3064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Поступления от уплаты налогов, установленных Налоговым кодексом РФ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Платежи, установленные законодательством Российской</a:t>
                      </a:r>
                      <a:r>
                        <a:rPr lang="ru-RU" sz="1200" baseline="0" dirty="0" smtClean="0"/>
                        <a:t> Федерации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Поступления из республиканского бюджета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 на доходы физических лиц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арендная</a:t>
                      </a:r>
                      <a:r>
                        <a:rPr lang="ru-RU" sz="1100" baseline="0" dirty="0" smtClean="0"/>
                        <a:t> плата за землю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дотации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100" dirty="0" smtClean="0"/>
                        <a:t> акцизы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доходы от использования муниципального имущества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субсидии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4016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единый налог на вмененный доход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плата за негативное воздействие на окружающую среду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100" dirty="0" smtClean="0"/>
                        <a:t> субвенции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647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единый сельскохозяйственный налог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доходы от реализации муниципального имущества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иные межбюджетные трансферты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</a:tr>
              <a:tr h="4913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налог, взимаемый в связи с применением патентной системы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доходы от продажи земельных участков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3472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налог на имущество физических лиц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штрафы,</a:t>
                      </a:r>
                      <a:r>
                        <a:rPr lang="ru-RU" sz="1100" baseline="0" dirty="0" smtClean="0"/>
                        <a:t> возмещение ущерба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2030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земельный налог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  <a:tr h="20308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- госпошлина</a:t>
                      </a:r>
                      <a:endParaRPr lang="ru-RU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744" y="1244725"/>
            <a:ext cx="5468522" cy="4001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026" y="1907704"/>
            <a:ext cx="590531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9180" y="4247964"/>
            <a:ext cx="1395606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4180" y="4247964"/>
            <a:ext cx="1845373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0099" y="6311246"/>
            <a:ext cx="2331313" cy="1169601"/>
          </a:xfrm>
          <a:prstGeom prst="rect">
            <a:avLst/>
          </a:prstGeom>
          <a:noFill/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На поддержку мер по обеспечению сбаланси –рованности бюджетов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08720" y="5004048"/>
            <a:ext cx="1800201" cy="1008112"/>
          </a:xfrm>
          <a:prstGeom prst="rect">
            <a:avLst/>
          </a:prstGeom>
          <a:noFill/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На выравнивание  бюджетной  обеспеченности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0026" y="4247964"/>
            <a:ext cx="1883604" cy="3231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996952" y="5004047"/>
            <a:ext cx="1642601" cy="2786581"/>
          </a:xfrm>
          <a:prstGeom prst="rect">
            <a:avLst/>
          </a:prstGeom>
          <a:noFill/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Предоставляются на финансирование "переданных" другим публично-правовым образованиям полномочий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85092" y="5004048"/>
            <a:ext cx="1740253" cy="2728826"/>
          </a:xfrm>
          <a:prstGeom prst="rect">
            <a:avLst/>
          </a:prstGeom>
          <a:noFill/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Предоставляются на условиях долевого софинансирования расходов других бюджетов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48744" y="4638462"/>
            <a:ext cx="0" cy="161194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561828" y="4638462"/>
            <a:ext cx="0" cy="36558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75322" y="4785719"/>
            <a:ext cx="428628" cy="119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5715653" y="4769624"/>
            <a:ext cx="396438" cy="1191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9"/>
          <p:cNvGrpSpPr>
            <a:grpSpLocks/>
          </p:cNvGrpSpPr>
          <p:nvPr/>
        </p:nvGrpSpPr>
        <p:grpSpPr bwMode="auto">
          <a:xfrm>
            <a:off x="1052736" y="3563887"/>
            <a:ext cx="4860540" cy="648467"/>
            <a:chOff x="1140594" y="3214686"/>
            <a:chExt cx="2431274" cy="1143802"/>
          </a:xfrm>
          <a:effectLst>
            <a:glow rad="139700">
              <a:schemeClr val="bg1">
                <a:alpha val="40000"/>
              </a:schemeClr>
            </a:glow>
          </a:effectLst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Группа 24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6" name="Нашивка 25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60" y="1043608"/>
            <a:ext cx="5250693" cy="71558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функциям государства </a:t>
            </a:r>
          </a:p>
          <a:p>
            <a:pPr algn="ctr"/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285" y="2987824"/>
            <a:ext cx="689483" cy="56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96" y="3491880"/>
            <a:ext cx="615013" cy="49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696" y="3923928"/>
            <a:ext cx="656424" cy="47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696" y="4355976"/>
            <a:ext cx="689482" cy="5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704" y="4860032"/>
            <a:ext cx="542380" cy="42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6712" y="5292080"/>
            <a:ext cx="528001" cy="3519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704" y="5652749"/>
            <a:ext cx="656421" cy="50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6712" y="6115471"/>
            <a:ext cx="573600" cy="55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1512370" y="1547664"/>
            <a:ext cx="4837455" cy="507831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67749" y="2051720"/>
            <a:ext cx="468207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Общегосударственные </a:t>
            </a:r>
            <a:r>
              <a:rPr lang="ru-RU" sz="1500" dirty="0" smtClean="0"/>
              <a:t>вопросы</a:t>
            </a:r>
          </a:p>
          <a:p>
            <a:endParaRPr lang="ru-RU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1660303" y="2483768"/>
            <a:ext cx="4690393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Пожарная безопасность</a:t>
            </a:r>
            <a:r>
              <a:rPr lang="ru-RU" sz="1500" dirty="0" smtClean="0"/>
              <a:t>, предупреждение чрезвычайных ситуаций</a:t>
            </a:r>
            <a:endParaRPr lang="ru-RU" sz="900" dirty="0"/>
          </a:p>
        </p:txBody>
      </p:sp>
      <p:sp>
        <p:nvSpPr>
          <p:cNvPr id="63" name="TextBox 62"/>
          <p:cNvSpPr txBox="1"/>
          <p:nvPr/>
        </p:nvSpPr>
        <p:spPr>
          <a:xfrm>
            <a:off x="1660304" y="3059832"/>
            <a:ext cx="4689522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Национальная </a:t>
            </a:r>
            <a:r>
              <a:rPr lang="ru-RU" sz="1500" dirty="0" smtClean="0"/>
              <a:t>экономика</a:t>
            </a:r>
            <a:endParaRPr lang="ru-RU" sz="975" dirty="0"/>
          </a:p>
        </p:txBody>
      </p:sp>
      <p:sp>
        <p:nvSpPr>
          <p:cNvPr id="65" name="TextBox 64"/>
          <p:cNvSpPr txBox="1"/>
          <p:nvPr/>
        </p:nvSpPr>
        <p:spPr>
          <a:xfrm>
            <a:off x="1667750" y="3491880"/>
            <a:ext cx="4682076" cy="323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Жилищно-коммунальное </a:t>
            </a:r>
            <a:r>
              <a:rPr lang="ru-RU" sz="1500" dirty="0" smtClean="0"/>
              <a:t>хозяйство</a:t>
            </a:r>
            <a:endParaRPr lang="ru-RU" sz="975" dirty="0"/>
          </a:p>
        </p:txBody>
      </p:sp>
      <p:sp>
        <p:nvSpPr>
          <p:cNvPr id="69" name="TextBox 68"/>
          <p:cNvSpPr txBox="1"/>
          <p:nvPr/>
        </p:nvSpPr>
        <p:spPr>
          <a:xfrm>
            <a:off x="1667750" y="3923928"/>
            <a:ext cx="46820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Образование</a:t>
            </a:r>
          </a:p>
          <a:p>
            <a:endParaRPr lang="ru-RU" sz="900" dirty="0"/>
          </a:p>
        </p:txBody>
      </p:sp>
      <p:sp>
        <p:nvSpPr>
          <p:cNvPr id="70" name="TextBox 69"/>
          <p:cNvSpPr txBox="1"/>
          <p:nvPr/>
        </p:nvSpPr>
        <p:spPr>
          <a:xfrm>
            <a:off x="1665962" y="4355976"/>
            <a:ext cx="46838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/>
              <a:t>Культура, </a:t>
            </a:r>
            <a:r>
              <a:rPr lang="ru-RU" sz="1500" dirty="0" smtClean="0"/>
              <a:t>кинематография</a:t>
            </a:r>
          </a:p>
          <a:p>
            <a:endParaRPr lang="ru-RU" sz="9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667749" y="4788024"/>
            <a:ext cx="4682075" cy="473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Социальная </a:t>
            </a:r>
            <a:r>
              <a:rPr lang="ru-RU" sz="1500" dirty="0" smtClean="0"/>
              <a:t>политика</a:t>
            </a:r>
          </a:p>
          <a:p>
            <a:endParaRPr lang="ru-RU" sz="975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667748" y="5256073"/>
            <a:ext cx="46820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Физическая культура и </a:t>
            </a:r>
            <a:r>
              <a:rPr lang="ru-RU" sz="1500" dirty="0" smtClean="0"/>
              <a:t>спорт</a:t>
            </a:r>
          </a:p>
          <a:p>
            <a:endParaRPr lang="ru-RU" sz="9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667747" y="5709207"/>
            <a:ext cx="4682076" cy="323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Средства массовой </a:t>
            </a:r>
            <a:r>
              <a:rPr lang="ru-RU" sz="1500" dirty="0" smtClean="0"/>
              <a:t>информации</a:t>
            </a:r>
            <a:endParaRPr lang="ru-RU" sz="975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1667747" y="6115470"/>
            <a:ext cx="4682076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500" dirty="0"/>
              <a:t>Обслуживание государственного и </a:t>
            </a:r>
          </a:p>
          <a:p>
            <a:r>
              <a:rPr lang="ru-RU" sz="1500" dirty="0"/>
              <a:t>муниципального </a:t>
            </a:r>
            <a:r>
              <a:rPr lang="ru-RU" sz="1500" dirty="0" smtClean="0"/>
              <a:t>долга</a:t>
            </a:r>
            <a:endParaRPr lang="ru-RU" sz="15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696" y="2495303"/>
            <a:ext cx="656424" cy="56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Новый герб Кызыла полупрозрачный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836" y="2000238"/>
            <a:ext cx="652462" cy="57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9" name="Нашивка 28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244" y="937757"/>
            <a:ext cx="5578100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32658" y="1526540"/>
            <a:ext cx="5197115" cy="50783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dirty="0"/>
              <a:t>Муниципальный долг - это долговые обязательства бюджета, выраженные в валюте Российской Федерации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62942" y="3032540"/>
            <a:ext cx="5197115" cy="30008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solidFill>
                  <a:schemeClr val="bg1"/>
                </a:solidFill>
              </a:rPr>
              <a:t>Структура муниципального долга выглядит следующим образом: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1852931" y="3275856"/>
            <a:ext cx="4458986" cy="1590381"/>
            <a:chOff x="1928794" y="2800262"/>
            <a:chExt cx="2726856" cy="1413671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2571736" y="2980545"/>
              <a:ext cx="2071702" cy="5715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  <a:p>
              <a:pPr algn="ctr"/>
              <a:r>
                <a:rPr lang="ru-RU" sz="1350" dirty="0"/>
                <a:t>Привлечение</a:t>
              </a:r>
              <a:r>
                <a:rPr lang="ru-RU" sz="1200" dirty="0"/>
                <a:t> </a:t>
              </a:r>
              <a:r>
                <a:rPr lang="ru-RU" sz="1350" dirty="0"/>
                <a:t>бюджетных кредитов</a:t>
              </a:r>
            </a:p>
            <a:p>
              <a:pPr algn="ctr"/>
              <a:endParaRPr lang="ru-RU" sz="12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83948" y="3642429"/>
              <a:ext cx="2071702" cy="5715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00" dirty="0"/>
            </a:p>
            <a:p>
              <a:pPr algn="ctr"/>
              <a:r>
                <a:rPr lang="ru-RU" sz="1425" dirty="0"/>
                <a:t>Привлечение банковских кредитов</a:t>
              </a:r>
            </a:p>
            <a:p>
              <a:pPr algn="ctr"/>
              <a:endParaRPr lang="ru-RU" sz="1350" dirty="0"/>
            </a:p>
          </p:txBody>
        </p:sp>
        <p:grpSp>
          <p:nvGrpSpPr>
            <p:cNvPr id="115" name="Группа 114"/>
            <p:cNvGrpSpPr/>
            <p:nvPr/>
          </p:nvGrpSpPr>
          <p:grpSpPr>
            <a:xfrm rot="16200000">
              <a:off x="1692413" y="3036644"/>
              <a:ext cx="1127918" cy="655154"/>
              <a:chOff x="5179871" y="2071677"/>
              <a:chExt cx="2476245" cy="655155"/>
            </a:xfrm>
          </p:grpSpPr>
          <p:cxnSp>
            <p:nvCxnSpPr>
              <p:cNvPr id="116" name="Прямая соединительная линия 115"/>
              <p:cNvCxnSpPr/>
              <p:nvPr/>
            </p:nvCxnSpPr>
            <p:spPr>
              <a:xfrm rot="5400000" flipV="1">
                <a:off x="6417994" y="833554"/>
                <a:ext cx="0" cy="2476245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>
                <a:endCxn id="69" idx="1"/>
              </p:cNvCxnSpPr>
              <p:nvPr/>
            </p:nvCxnSpPr>
            <p:spPr>
              <a:xfrm rot="5400000">
                <a:off x="4852294" y="2399254"/>
                <a:ext cx="655155" cy="1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Прямая соединительная линия 132"/>
            <p:cNvCxnSpPr>
              <a:endCxn id="66" idx="1"/>
            </p:cNvCxnSpPr>
            <p:nvPr/>
          </p:nvCxnSpPr>
          <p:spPr>
            <a:xfrm>
              <a:off x="1928794" y="3264867"/>
              <a:ext cx="642942" cy="143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47" y="3434465"/>
            <a:ext cx="1152763" cy="112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1362942" y="2210802"/>
            <a:ext cx="5197115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Поскольку бюджет города К</a:t>
            </a:r>
            <a:r>
              <a:rPr lang="ru-RU" sz="1200" dirty="0" smtClean="0">
                <a:solidFill>
                  <a:schemeClr val="bg1"/>
                </a:solidFill>
              </a:rPr>
              <a:t>ызыла до 2017 года формировался </a:t>
            </a:r>
            <a:r>
              <a:rPr lang="ru-RU" sz="1200" dirty="0">
                <a:solidFill>
                  <a:schemeClr val="bg1"/>
                </a:solidFill>
              </a:rPr>
              <a:t>с дефицитом, то для финансирования расходов, не обеспеченных доходами, </a:t>
            </a:r>
            <a:r>
              <a:rPr lang="ru-RU" sz="1200" dirty="0" smtClean="0">
                <a:solidFill>
                  <a:schemeClr val="bg1"/>
                </a:solidFill>
              </a:rPr>
              <a:t>привлекались </a:t>
            </a:r>
            <a:r>
              <a:rPr lang="ru-RU" sz="1200" dirty="0">
                <a:solidFill>
                  <a:schemeClr val="bg1"/>
                </a:solidFill>
              </a:rPr>
              <a:t>банковские кредиты, кредиты из </a:t>
            </a:r>
            <a:r>
              <a:rPr lang="ru-RU" sz="1200" dirty="0" smtClean="0">
                <a:solidFill>
                  <a:schemeClr val="bg1"/>
                </a:solidFill>
              </a:rPr>
              <a:t>вышестоящих бюджетов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942" y="4995846"/>
            <a:ext cx="5197115" cy="2943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1" name="Нашивка 20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928663"/>
            <a:ext cx="6429420" cy="64294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</a:rPr>
              <a:t>Основные показатели прогноза социально-экономического развития города Кызыла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806172558"/>
              </p:ext>
            </p:extLst>
          </p:nvPr>
        </p:nvGraphicFramePr>
        <p:xfrm>
          <a:off x="342901" y="1643042"/>
          <a:ext cx="6086495" cy="616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05"/>
                <a:gridCol w="785818"/>
                <a:gridCol w="785818"/>
                <a:gridCol w="785818"/>
                <a:gridCol w="785818"/>
                <a:gridCol w="785818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 год оценка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 год прогноз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 год прогноз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 год прогноз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населения, тыс. чел.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114,2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115,9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117,7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119,6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121,6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отгруженных товаров, млн. руб.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9969,8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11962,6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12883,1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14385,2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15440,7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промышленного производства, %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109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108,5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109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Инвестиции в основной капитал, млн. руб.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8955,0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4889,4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5169,8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5766,6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6447,5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физического объема инвестиций, %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65,3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51,5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107,3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452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торговли, млн. руб.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15786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16728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17764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18991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20416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513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платных услуг населению, млн. руб.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3042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3074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3196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3384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3572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1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Индекс потребительских цен, %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111,4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110,2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1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зарегистрированной безработицы, %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1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Фонд оплаты труда, млн. руб.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15491,8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16264,5</a:t>
                      </a:r>
                    </a:p>
                    <a:p>
                      <a:pPr algn="r"/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16785,0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17508,4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18253,3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0555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3" name="Нашивка 1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0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1285852"/>
            <a:ext cx="6429420" cy="1075371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</a:rPr>
              <a:t>Основные параметры бюджета </a:t>
            </a:r>
            <a:r>
              <a:rPr lang="ru-RU" sz="1600" dirty="0">
                <a:solidFill>
                  <a:schemeClr val="tx1"/>
                </a:solidFill>
                <a:effectLst/>
              </a:rPr>
              <a:t>городского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округа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</a:rPr>
              <a:t>«Город Кызыл Республики Тыва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»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806172558"/>
              </p:ext>
            </p:extLst>
          </p:nvPr>
        </p:nvGraphicFramePr>
        <p:xfrm>
          <a:off x="342900" y="2857489"/>
          <a:ext cx="6247232" cy="276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0"/>
                <a:gridCol w="642942"/>
                <a:gridCol w="714380"/>
                <a:gridCol w="857256"/>
                <a:gridCol w="857256"/>
                <a:gridCol w="803678"/>
              </a:tblGrid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 год план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2017 год прогноз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Динамика, %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2016/2015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2017/2016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683,0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686,7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712,1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103,7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095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1725,3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1858,9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1766,5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107,7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95,0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всего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2408,3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2545,6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2478,6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97,4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всего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2499,0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2566,7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2478,6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96,6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Дефицит (-), </a:t>
                      </a:r>
                      <a:r>
                        <a:rPr lang="ru-RU" sz="1400" dirty="0" err="1" smtClean="0"/>
                        <a:t>профицит</a:t>
                      </a:r>
                      <a:r>
                        <a:rPr lang="ru-RU" sz="1400" dirty="0" smtClean="0"/>
                        <a:t> (+)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-90,6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-21,1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23,3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2697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3" name="Нашивка 1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43578" y="235742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млн. 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30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3" name="Нашивка 1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graphicFrame>
        <p:nvGraphicFramePr>
          <p:cNvPr id="1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6491024"/>
              </p:ext>
            </p:extLst>
          </p:nvPr>
        </p:nvGraphicFramePr>
        <p:xfrm>
          <a:off x="545341" y="2911069"/>
          <a:ext cx="5969761" cy="4125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89"/>
                <a:gridCol w="673676"/>
                <a:gridCol w="466391"/>
                <a:gridCol w="725497"/>
                <a:gridCol w="466391"/>
                <a:gridCol w="673676"/>
                <a:gridCol w="445641"/>
              </a:tblGrid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Виды доходов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план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2017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64511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 ВСЕГО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2408,3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2545,6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2478,6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100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том числе: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</a:t>
                      </a:r>
                      <a:r>
                        <a:rPr lang="ru-RU" sz="1200" b="1" dirty="0" smtClean="0"/>
                        <a:t>. Налоговые доходы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565,9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23,5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602,1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23,7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634,7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25,6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372,5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396,9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418,5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223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</a:t>
                      </a:r>
                      <a:r>
                        <a:rPr lang="ru-RU" sz="1200" baseline="0" dirty="0" smtClean="0"/>
                        <a:t> налог на вмененный доход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72,0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73,4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73,1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 налог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68,5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81,2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II</a:t>
                      </a:r>
                      <a:r>
                        <a:rPr lang="ru-RU" sz="1200" b="1" dirty="0" smtClean="0"/>
                        <a:t>. Неналоговые доходы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117,1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84,6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77,4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3,1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аренды имущества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13,9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Доходы от аренды земли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23,1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земли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22,0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возмещение ущерба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28,0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III</a:t>
                      </a:r>
                      <a:r>
                        <a:rPr lang="ru-RU" sz="1200" b="1" dirty="0" smtClean="0"/>
                        <a:t>. Безвозмездные поступления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1725,3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71,6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1858,9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73,0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1766,5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71,3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71480" y="2000232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Доходы бюджета городского округа </a:t>
            </a:r>
            <a:br>
              <a:rPr lang="ru-RU" sz="16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«Город Кызыл Республики Тыва», млн. руб. (%)</a:t>
            </a:r>
          </a:p>
        </p:txBody>
      </p:sp>
    </p:spTree>
    <p:extLst>
      <p:ext uri="{BB962C8B-B14F-4D97-AF65-F5344CB8AC3E}">
        <p14:creationId xmlns:p14="http://schemas.microsoft.com/office/powerpoint/2010/main" xmlns="" val="927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1285852"/>
            <a:ext cx="6172200" cy="610973"/>
          </a:xfrm>
        </p:spPr>
        <p:txBody>
          <a:bodyPr/>
          <a:lstStyle/>
          <a:p>
            <a:r>
              <a:rPr lang="ru-RU" sz="1500" dirty="0" smtClean="0">
                <a:solidFill>
                  <a:schemeClr val="tx1"/>
                </a:solidFill>
                <a:effectLst/>
              </a:rPr>
              <a:t>Доходы </a:t>
            </a:r>
            <a:r>
              <a:rPr lang="ru-RU" sz="1500" dirty="0">
                <a:solidFill>
                  <a:schemeClr val="tx1"/>
                </a:solidFill>
                <a:effectLst/>
              </a:rPr>
              <a:t>бюджета городского округа </a:t>
            </a:r>
            <a:r>
              <a:rPr lang="ru-RU" sz="15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500" dirty="0" smtClean="0">
                <a:solidFill>
                  <a:schemeClr val="tx1"/>
                </a:solidFill>
                <a:effectLst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</a:rPr>
              <a:t>«</a:t>
            </a:r>
            <a:r>
              <a:rPr lang="ru-RU" sz="1500" dirty="0">
                <a:solidFill>
                  <a:schemeClr val="tx1"/>
                </a:solidFill>
                <a:effectLst/>
              </a:rPr>
              <a:t>Город Кызыл Республики Тыва», млн. руб. (%)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66491024"/>
              </p:ext>
            </p:extLst>
          </p:nvPr>
        </p:nvGraphicFramePr>
        <p:xfrm>
          <a:off x="571480" y="2143108"/>
          <a:ext cx="5969761" cy="513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89"/>
                <a:gridCol w="673676"/>
                <a:gridCol w="466391"/>
                <a:gridCol w="725497"/>
                <a:gridCol w="466391"/>
                <a:gridCol w="673676"/>
                <a:gridCol w="445641"/>
              </a:tblGrid>
              <a:tr h="264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Виды доходов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 факт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план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2017 прогноз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64511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сумма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1725,3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71,6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1858,9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73,0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1766,5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71,3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Дотации</a:t>
                      </a:r>
                      <a:r>
                        <a:rPr lang="ru-RU" sz="1200" dirty="0" smtClean="0"/>
                        <a:t> на поддержку</a:t>
                      </a:r>
                      <a:r>
                        <a:rPr lang="ru-RU" sz="1200" baseline="0" dirty="0" smtClean="0"/>
                        <a:t> мер по обеспечению сбалансированности бюджетов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154,9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4,7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0,2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23,8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1,0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Субсидии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321,9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13,4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381,2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15,0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112,2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4,5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переселение граждан из аварийного жилищного фонда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162,9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141,6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93,7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3,8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42239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ремонт дорог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147,0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54,5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Субвенции на реализацию переданных </a:t>
                      </a:r>
                      <a:r>
                        <a:rPr lang="ru-RU" sz="1200" b="1" dirty="0" err="1" smtClean="0"/>
                        <a:t>гос</a:t>
                      </a:r>
                      <a:r>
                        <a:rPr lang="ru-RU" sz="1200" b="1" dirty="0" smtClean="0"/>
                        <a:t>. полномочий 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1341,8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55,7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1472,9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57,9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1630,4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/>
                        <a:t>65,8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на реализацию основных общеобразовательных программ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1081,5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44,9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1201,3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47,2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1351,5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/>
                        <a:t>54,5</a:t>
                      </a:r>
                      <a:endParaRPr lang="ru-RU" sz="1200" b="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smtClean="0"/>
                        <a:t>на </a:t>
                      </a:r>
                      <a:r>
                        <a:rPr lang="ru-RU" sz="1200" dirty="0" smtClean="0"/>
                        <a:t>оплату ЖКУ отдельным категориям граждан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62,1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61,4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48,9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на </a:t>
                      </a:r>
                      <a:r>
                        <a:rPr lang="ru-RU" sz="1200" dirty="0" smtClean="0"/>
                        <a:t>предоставление субсидий на оплату ЖКУ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48,0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56,0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76,4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3,1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 выплату </a:t>
                      </a:r>
                      <a:r>
                        <a:rPr lang="ru-RU" sz="1200" dirty="0" err="1" smtClean="0"/>
                        <a:t>госпособий</a:t>
                      </a:r>
                      <a:r>
                        <a:rPr lang="ru-RU" sz="1200" dirty="0" smtClean="0"/>
                        <a:t> в</a:t>
                      </a:r>
                      <a:r>
                        <a:rPr lang="ru-RU" sz="1200" baseline="0" dirty="0" smtClean="0"/>
                        <a:t> связи с материнством и уходу за ребенком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151,1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6,3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152,4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152,6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6,2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4511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3" name="Нашивка 1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33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122154"/>
            <a:ext cx="6172200" cy="172165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Структура доходов бюджета городского округа «Город Кызыл Республики Тыва», млн.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140021"/>
              </p:ext>
            </p:extLst>
          </p:nvPr>
        </p:nvGraphicFramePr>
        <p:xfrm>
          <a:off x="342900" y="2339752"/>
          <a:ext cx="61722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4" name="Нашивка 13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776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61843969"/>
              </p:ext>
            </p:extLst>
          </p:nvPr>
        </p:nvGraphicFramePr>
        <p:xfrm>
          <a:off x="375026" y="1547664"/>
          <a:ext cx="61722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2" name="Нашивка 11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669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6952" y="1345926"/>
            <a:ext cx="3573016" cy="323165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Уважаемые жители города Кызыла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этом году, как и на уровне Российской Федерации, мы возвращаемся к составлению бюджета на три года.</a:t>
            </a:r>
          </a:p>
          <a:p>
            <a:pPr indent="360000"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Главной целью бюджетной политики города Кызыла остается обеспечение мер, направленных на устойчивое социально-экономическое развитие. </a:t>
            </a:r>
          </a:p>
          <a:p>
            <a:pPr indent="360000" algn="just"/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Прямоугольник 2049"/>
          <p:cNvSpPr/>
          <p:nvPr/>
        </p:nvSpPr>
        <p:spPr>
          <a:xfrm>
            <a:off x="857232" y="4143372"/>
            <a:ext cx="55961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Принимая во внимание экономическую ситуацию, мы должны реально оценивать свои возможности по доходной части бюджета, чтобы сконцентрировать ограниченные бюджетные ресурсы на приоритетных направлениях.</a:t>
            </a:r>
          </a:p>
          <a:p>
            <a:pPr indent="342900" algn="just">
              <a:spcAft>
                <a:spcPts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Будем признательны вам за конкретные, конструктивные предложения, которые обязательно будут рассмотрены и приняты во внимание при подготовке окончательного варианта бюджета города на 2017-2019 годы.</a:t>
            </a:r>
          </a:p>
          <a:p>
            <a:pPr indent="342900" algn="just">
              <a:spcAft>
                <a:spcPts val="0"/>
              </a:spcAft>
            </a:pPr>
            <a:endParaRPr lang="ru-RU" sz="1600" i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уважением,</a:t>
            </a:r>
          </a:p>
          <a:p>
            <a:pPr algn="just">
              <a:spcAft>
                <a:spcPts val="0"/>
              </a:spcAft>
            </a:pPr>
            <a:r>
              <a:rPr lang="ru-RU" sz="1600" i="1" dirty="0" smtClean="0">
                <a:ea typeface="Times New Roman" panose="02020603050405020304" pitchFamily="18" charset="0"/>
              </a:rPr>
              <a:t>Мэр города Кызыла                                                 В.Т. </a:t>
            </a:r>
            <a:r>
              <a:rPr lang="ru-RU" sz="1600" i="1" dirty="0" err="1" smtClean="0">
                <a:ea typeface="Times New Roman" panose="02020603050405020304" pitchFamily="18" charset="0"/>
              </a:rPr>
              <a:t>Ховалыг</a:t>
            </a:r>
            <a:r>
              <a:rPr lang="ru-RU" sz="1600" i="1" dirty="0"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00042" y="8643966"/>
          <a:ext cx="6000792" cy="23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 descr="http://kizil.bezformata.ru/content/image1330971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32" y="1428728"/>
            <a:ext cx="1928826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043608"/>
            <a:ext cx="6172200" cy="1152128"/>
          </a:xfrm>
        </p:spPr>
        <p:txBody>
          <a:bodyPr>
            <a:norm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/>
              </a:rPr>
              <a:t>Динамика поступления налога на доходы физических лиц по г.Кызылу, млн.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2566336"/>
              </p:ext>
            </p:extLst>
          </p:nvPr>
        </p:nvGraphicFramePr>
        <p:xfrm>
          <a:off x="428604" y="2000232"/>
          <a:ext cx="6172200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714752" y="3929058"/>
            <a:ext cx="278608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3" name="Нашивка 1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663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4704" y="1078083"/>
            <a:ext cx="5731089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186" y="2015852"/>
            <a:ext cx="5731089" cy="2885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75" b="1" dirty="0"/>
              <a:t>Муниципальные  программы – это документ, определяющий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31761" y="2964787"/>
            <a:ext cx="2007626" cy="9783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Цели и задачи государственной и муниципальной  политики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05555" y="2972514"/>
            <a:ext cx="1687314" cy="9605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Способы их достижения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89504" y="2958084"/>
            <a:ext cx="1944217" cy="960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Планируемые объемы финансовых ресурсов, необходимые для достижения поставленных целей</a:t>
            </a:r>
          </a:p>
        </p:txBody>
      </p:sp>
      <p:sp>
        <p:nvSpPr>
          <p:cNvPr id="30" name="Rectangle 41"/>
          <p:cNvSpPr txBox="1">
            <a:spLocks noChangeArrowheads="1"/>
          </p:cNvSpPr>
          <p:nvPr/>
        </p:nvSpPr>
        <p:spPr>
          <a:xfrm>
            <a:off x="764704" y="1455770"/>
            <a:ext cx="5731089" cy="2885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75" b="1" dirty="0">
                <a:solidFill>
                  <a:schemeClr val="bg1"/>
                </a:solidFill>
              </a:rPr>
              <a:t>Переход к программно-целевому методу планирования в городе Кызыле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053" y="5447679"/>
            <a:ext cx="5769017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 муниципальных программ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3170931" y="4795865"/>
            <a:ext cx="750099" cy="586371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grpSp>
        <p:nvGrpSpPr>
          <p:cNvPr id="41" name="Группа 39"/>
          <p:cNvGrpSpPr>
            <a:grpSpLocks/>
          </p:cNvGrpSpPr>
          <p:nvPr/>
        </p:nvGrpSpPr>
        <p:grpSpPr bwMode="auto">
          <a:xfrm>
            <a:off x="1535782" y="2304591"/>
            <a:ext cx="4127896" cy="677633"/>
            <a:chOff x="1140594" y="3214686"/>
            <a:chExt cx="2431274" cy="114380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2" name="Нашивка 21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graphicFrame>
        <p:nvGraphicFramePr>
          <p:cNvPr id="29" name="Диаграмма 28"/>
          <p:cNvGraphicFramePr/>
          <p:nvPr/>
        </p:nvGraphicFramePr>
        <p:xfrm>
          <a:off x="785794" y="6072198"/>
          <a:ext cx="564360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857232" y="4357686"/>
            <a:ext cx="5731089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города Кызыла на 2017 год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869" y="1259632"/>
            <a:ext cx="6322263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города Кызыла 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306" y="7568751"/>
            <a:ext cx="2143140" cy="36933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2 478,6 млн. руб.</a:t>
            </a:r>
            <a:endParaRPr lang="ru-RU" sz="13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0440706"/>
              </p:ext>
            </p:extLst>
          </p:nvPr>
        </p:nvGraphicFramePr>
        <p:xfrm>
          <a:off x="548680" y="1986640"/>
          <a:ext cx="5832648" cy="560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9" name="Нашивка 8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80" y="857222"/>
          <a:ext cx="5857916" cy="7341372"/>
        </p:xfrm>
        <a:graphic>
          <a:graphicData uri="http://schemas.openxmlformats.org/drawingml/2006/table">
            <a:tbl>
              <a:tblPr/>
              <a:tblGrid>
                <a:gridCol w="3571900"/>
                <a:gridCol w="857256"/>
                <a:gridCol w="1428760"/>
              </a:tblGrid>
              <a:tr h="228391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Группировка расходов бюджета города Кызыла 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год, тыс.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761">
                <a:tc>
                  <a:txBody>
                    <a:bodyPr/>
                    <a:lstStyle/>
                    <a:p>
                      <a:pPr algn="l" fontAlgn="t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3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расхода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% к общим расходам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I. </a:t>
                      </a:r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Социально-значимые расходы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901 034,9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76,7%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Заработная плата и начисления на нее (КОСГУ 211,213)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384 509,3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коммунальных услуг(КОСГУ 223)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92 603,1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обеспечение(КОСГУ 260), в т.ч.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423 922,5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II. </a:t>
                      </a:r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Первоочередные расходы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431 081,7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17,4%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обслуживание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долга (КОСГУ 230)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55 357,1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первоочередные нужды, из них:                   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35 095,6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выплаты по заработной плате (КОСГУ 212)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2 560,8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услуги связи (КОСГУ 221)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3 573,2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транспортные услуги (КОСГУ 222)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арендная плата за пользование имуществом (КОСГУ 224)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стоимости мат.запасов (КОСГУ 340)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28 175,0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на прочие нужды, из них: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340 629,0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работы, услуги по содержанию имущества (КОСГУ 225)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43 393,3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работы и услуги (КОСГУ 226)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53 163,2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перечисления государственным и муниципальным предприятиям (КОСГУ 241)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215 096,8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перечисления организациям, за исключением государственных и муниципальных предприятий (КОСГУ 242)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19 010,4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расходы (КОСГУ 290)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9 965,3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Раздел </a:t>
                      </a:r>
                      <a:r>
                        <a:rPr lang="en-US" sz="1400" b="1" i="1" u="none" strike="noStrike" dirty="0">
                          <a:solidFill>
                            <a:srgbClr val="00B050"/>
                          </a:solidFill>
                          <a:latin typeface="Times New Roman"/>
                        </a:rPr>
                        <a:t>III. </a:t>
                      </a:r>
                      <a:r>
                        <a:rPr lang="ru-RU" sz="1400" b="1" i="1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Расходы прочие</a:t>
                      </a:r>
                      <a:endParaRPr lang="ru-RU" sz="1400" b="1" i="1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Times New Roman"/>
                        </a:rPr>
                        <a:t>146 462,6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5,9%</a:t>
                      </a:r>
                      <a:endParaRPr lang="ru-RU" sz="1200" b="1" i="1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Капитальные вложения в основные фонды  (КОСГУ 310)                                                                                                                                                  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146 462,6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478 579,3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14" marR="5414" marT="5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5414" marR="5414" marT="5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500042" y="8358214"/>
            <a:ext cx="5994931" cy="238116"/>
            <a:chOff x="0" y="0"/>
            <a:chExt cx="5994931" cy="238116"/>
          </a:xfrm>
        </p:grpSpPr>
        <p:sp>
          <p:nvSpPr>
            <p:cNvPr id="11" name="Нашивка 10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1496" y="1347384"/>
            <a:ext cx="5250693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Кызыла по муниципальных программам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2563051998"/>
              </p:ext>
            </p:extLst>
          </p:nvPr>
        </p:nvGraphicFramePr>
        <p:xfrm>
          <a:off x="-321495" y="2077631"/>
          <a:ext cx="7072362" cy="441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66" y="2285984"/>
            <a:ext cx="1057890" cy="5078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/>
              <a:t>1855,5 </a:t>
            </a:r>
          </a:p>
          <a:p>
            <a:pPr algn="ctr"/>
            <a:r>
              <a:rPr lang="ru-RU" sz="1350" b="1" dirty="0" smtClean="0"/>
              <a:t>млн. руб.</a:t>
            </a:r>
            <a:endParaRPr lang="ru-RU" sz="13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604" y="4429124"/>
            <a:ext cx="1057890" cy="5078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/>
              <a:t>38,6 млн</a:t>
            </a:r>
            <a:r>
              <a:rPr lang="ru-RU" sz="1350" b="1" dirty="0" smtClean="0">
                <a:solidFill>
                  <a:schemeClr val="bg1"/>
                </a:solidFill>
              </a:rPr>
              <a:t>. </a:t>
            </a:r>
            <a:r>
              <a:rPr lang="ru-RU" sz="1350" b="1" dirty="0" smtClean="0"/>
              <a:t>руб</a:t>
            </a:r>
            <a:r>
              <a:rPr lang="ru-RU" sz="1350" b="1" dirty="0" smtClean="0">
                <a:solidFill>
                  <a:schemeClr val="bg1"/>
                </a:solidFill>
              </a:rPr>
              <a:t>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80" y="3357554"/>
            <a:ext cx="750099" cy="71558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/>
              <a:t>264,2 млн</a:t>
            </a:r>
            <a:r>
              <a:rPr lang="ru-RU" sz="1350" b="1" dirty="0" smtClean="0">
                <a:solidFill>
                  <a:schemeClr val="bg1"/>
                </a:solidFill>
              </a:rPr>
              <a:t>. </a:t>
            </a:r>
            <a:r>
              <a:rPr lang="ru-RU" sz="1350" b="1" dirty="0" smtClean="0"/>
              <a:t>руб.</a:t>
            </a:r>
            <a:endParaRPr lang="ru-RU" sz="13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042" y="5572132"/>
            <a:ext cx="750099" cy="71558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/>
              <a:t>55,9</a:t>
            </a:r>
            <a:r>
              <a:rPr lang="ru-RU" sz="1350" b="1" dirty="0" smtClean="0">
                <a:solidFill>
                  <a:schemeClr val="bg1"/>
                </a:solidFill>
              </a:rPr>
              <a:t> </a:t>
            </a:r>
            <a:r>
              <a:rPr lang="ru-RU" sz="1350" b="1" dirty="0" smtClean="0"/>
              <a:t>млн. руб</a:t>
            </a:r>
            <a:r>
              <a:rPr lang="ru-RU" sz="1350" b="1" dirty="0" smtClean="0">
                <a:solidFill>
                  <a:schemeClr val="bg1"/>
                </a:solidFill>
              </a:rPr>
              <a:t>.</a:t>
            </a:r>
            <a:endParaRPr lang="ru-RU" sz="135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518561" y="2839377"/>
            <a:ext cx="663627" cy="3607871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TextBox 11"/>
          <p:cNvSpPr txBox="1"/>
          <p:nvPr/>
        </p:nvSpPr>
        <p:spPr>
          <a:xfrm>
            <a:off x="5893611" y="4625579"/>
            <a:ext cx="857256" cy="7848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2 214,2 </a:t>
            </a:r>
          </a:p>
          <a:p>
            <a:pPr algn="ctr"/>
            <a:r>
              <a:rPr lang="ru-RU" sz="1500" b="1" dirty="0" smtClean="0"/>
              <a:t>млн. руб.</a:t>
            </a:r>
            <a:endParaRPr lang="ru-RU" sz="1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14885" y="2750330"/>
            <a:ext cx="1017992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4 программы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22041" y="3889062"/>
            <a:ext cx="1001571" cy="242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2 программы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23" y="5121701"/>
            <a:ext cx="1064052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2 программы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47560" y="6099808"/>
            <a:ext cx="910835" cy="2678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1 программа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Группа 17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0" name="Нашивка 19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46" y="2696753"/>
            <a:ext cx="5089958" cy="5078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города по муниципальным </a:t>
            </a:r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программам на </a:t>
            </a:r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38617" y="3635800"/>
            <a:ext cx="1084458" cy="2916324"/>
            <a:chOff x="143607" y="2348880"/>
            <a:chExt cx="972009" cy="388843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607" y="3498920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1417,5</a:t>
              </a:r>
            </a:p>
            <a:p>
              <a:pPr algn="ctr"/>
              <a:r>
                <a:rPr lang="ru-RU" sz="1350" b="1" dirty="0" smtClean="0"/>
                <a:t>млн.</a:t>
              </a:r>
            </a:p>
            <a:p>
              <a:pPr algn="ctr"/>
              <a:r>
                <a:rPr lang="ru-RU" sz="1350" b="1" dirty="0" smtClean="0"/>
                <a:t>руб.</a:t>
              </a:r>
              <a:endParaRPr lang="ru-RU" sz="135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9512" y="4581128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endParaRPr lang="ru-RU" sz="1050" dirty="0" smtClean="0"/>
            </a:p>
            <a:p>
              <a:pPr lvl="0" algn="ctr"/>
              <a:r>
                <a:rPr lang="ru-RU" sz="1050" dirty="0" smtClean="0"/>
                <a:t>Развитие образования</a:t>
              </a:r>
              <a:endParaRPr lang="ru-RU" sz="105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31827" y="3620639"/>
            <a:ext cx="1153157" cy="2916324"/>
            <a:chOff x="179512" y="2348880"/>
            <a:chExt cx="1008112" cy="388843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9512" y="3533987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390,9</a:t>
              </a:r>
            </a:p>
            <a:p>
              <a:pPr algn="ctr"/>
              <a:r>
                <a:rPr lang="ru-RU" sz="1350" b="1" dirty="0" smtClean="0"/>
                <a:t> млн.</a:t>
              </a:r>
            </a:p>
            <a:p>
              <a:pPr algn="ctr"/>
              <a:r>
                <a:rPr lang="ru-RU" sz="1350" b="1" dirty="0" smtClean="0"/>
                <a:t>руб.</a:t>
              </a:r>
              <a:endParaRPr lang="ru-RU" sz="135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9512" y="4581128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50" dirty="0" smtClean="0"/>
                <a:t>Социальная поддержка населения</a:t>
              </a:r>
              <a:endParaRPr lang="ru-RU" sz="105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511368" y="3617967"/>
            <a:ext cx="1057614" cy="2916324"/>
            <a:chOff x="179512" y="2348880"/>
            <a:chExt cx="943361" cy="3888432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6769" y="3520636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39,8 </a:t>
              </a:r>
            </a:p>
            <a:p>
              <a:pPr algn="ctr"/>
              <a:r>
                <a:rPr lang="ru-RU" sz="1350" b="1" dirty="0" smtClean="0"/>
                <a:t>млн.</a:t>
              </a:r>
            </a:p>
            <a:p>
              <a:pPr algn="ctr"/>
              <a:r>
                <a:rPr lang="ru-RU" sz="1350" b="1" dirty="0" smtClean="0"/>
                <a:t>руб.</a:t>
              </a:r>
              <a:endParaRPr lang="ru-RU" sz="135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4581128"/>
              <a:ext cx="93610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/>
                <a:t>Развитие культура</a:t>
              </a:r>
              <a:endParaRPr lang="ru-RU" sz="1050" dirty="0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869598" y="3617967"/>
            <a:ext cx="1151690" cy="2916324"/>
            <a:chOff x="179512" y="2348880"/>
            <a:chExt cx="943720" cy="3888432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79512" y="2348880"/>
              <a:ext cx="936104" cy="3888432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128" y="3527180"/>
              <a:ext cx="936104" cy="954108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 smtClean="0"/>
                <a:t>7,3</a:t>
              </a:r>
            </a:p>
            <a:p>
              <a:pPr algn="ctr"/>
              <a:r>
                <a:rPr lang="ru-RU" sz="1350" b="1" dirty="0" smtClean="0"/>
                <a:t>млн.</a:t>
              </a:r>
            </a:p>
            <a:p>
              <a:pPr algn="ctr"/>
              <a:r>
                <a:rPr lang="ru-RU" sz="1350" b="1" dirty="0" smtClean="0"/>
                <a:t>руб.</a:t>
              </a:r>
              <a:endParaRPr lang="ru-RU" sz="135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9512" y="4581128"/>
              <a:ext cx="93610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/>
                <a:t>Развитие </a:t>
              </a:r>
              <a:r>
                <a:rPr lang="ru-RU" sz="1050" dirty="0" smtClean="0"/>
                <a:t>физической культуры, </a:t>
              </a:r>
              <a:r>
                <a:rPr lang="ru-RU" sz="1050" dirty="0"/>
                <a:t>спорта </a:t>
              </a:r>
              <a:r>
                <a:rPr lang="ru-RU" sz="1050" dirty="0" smtClean="0"/>
                <a:t>и молодежной политики</a:t>
              </a:r>
              <a:endParaRPr lang="ru-RU" sz="1050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179512" y="2564904"/>
              <a:ext cx="929831" cy="888153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effectLst>
              <a:glow rad="63500">
                <a:schemeClr val="accent4">
                  <a:satMod val="175000"/>
                  <a:alpha val="40000"/>
                </a:schemeClr>
              </a:glow>
              <a:softEdge rad="3175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8" name="Двойная стрелка влево/вправо 67"/>
          <p:cNvSpPr/>
          <p:nvPr/>
        </p:nvSpPr>
        <p:spPr>
          <a:xfrm>
            <a:off x="728700" y="6386652"/>
            <a:ext cx="5292588" cy="45360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Социальной направленности</a:t>
            </a:r>
          </a:p>
        </p:txBody>
      </p:sp>
      <p:sp>
        <p:nvSpPr>
          <p:cNvPr id="69" name="Овал 68"/>
          <p:cNvSpPr/>
          <p:nvPr/>
        </p:nvSpPr>
        <p:spPr>
          <a:xfrm>
            <a:off x="925627" y="3837261"/>
            <a:ext cx="708221" cy="710060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Овал 70"/>
          <p:cNvSpPr/>
          <p:nvPr/>
        </p:nvSpPr>
        <p:spPr>
          <a:xfrm>
            <a:off x="2382413" y="3796672"/>
            <a:ext cx="632639" cy="66106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Овал 71"/>
          <p:cNvSpPr/>
          <p:nvPr/>
        </p:nvSpPr>
        <p:spPr>
          <a:xfrm>
            <a:off x="3707766" y="3787053"/>
            <a:ext cx="694598" cy="666115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Группа 27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9" name="Нашивка 28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3488590" y="2733695"/>
            <a:ext cx="1498071" cy="5040560"/>
          </a:xfrm>
          <a:prstGeom prst="roundRect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1" name="TextBox 60"/>
          <p:cNvSpPr txBox="1"/>
          <p:nvPr/>
        </p:nvSpPr>
        <p:spPr>
          <a:xfrm>
            <a:off x="3643314" y="4500562"/>
            <a:ext cx="12027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32,3 млн руб. </a:t>
            </a:r>
          </a:p>
          <a:p>
            <a:pPr lvl="0" algn="ctr"/>
            <a:endParaRPr lang="ru-RU" sz="1300" dirty="0">
              <a:solidFill>
                <a:schemeClr val="bg1"/>
              </a:solidFill>
            </a:endParaRP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Создание условий для устойчивого экономического развития 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696896" y="3061929"/>
            <a:ext cx="1044116" cy="864096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2" name="Группа 41"/>
          <p:cNvGrpSpPr/>
          <p:nvPr/>
        </p:nvGrpSpPr>
        <p:grpSpPr>
          <a:xfrm>
            <a:off x="571480" y="2714612"/>
            <a:ext cx="1338590" cy="5040560"/>
            <a:chOff x="1091" y="0"/>
            <a:chExt cx="1697690" cy="304800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091" y="0"/>
              <a:ext cx="1697690" cy="3048000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 smtClean="0"/>
            </a:p>
            <a:p>
              <a:pPr algn="ctr"/>
              <a:endParaRPr lang="ru-RU" sz="1300" dirty="0" smtClean="0"/>
            </a:p>
            <a:p>
              <a:pPr algn="ctr"/>
              <a:endParaRPr lang="ru-RU" sz="1300" dirty="0" smtClean="0"/>
            </a:p>
            <a:p>
              <a:pPr algn="ctr"/>
              <a:r>
                <a:rPr lang="ru-RU" sz="1300" dirty="0" smtClean="0">
                  <a:solidFill>
                    <a:schemeClr val="tx1"/>
                  </a:solidFill>
                </a:rPr>
                <a:t>1,2 млн. руб.  Обеспечение безопасности, общественного порядка и профилактика правонарушений </a:t>
              </a:r>
              <a:endParaRPr lang="ru-RU" sz="1300" dirty="0">
                <a:solidFill>
                  <a:schemeClr val="tx1"/>
                </a:solidFill>
              </a:endParaRPr>
            </a:p>
          </p:txBody>
        </p:sp>
        <p:sp>
          <p:nvSpPr>
            <p:cNvPr id="47" name="Скругленный прямоугольник 4"/>
            <p:cNvSpPr/>
            <p:nvPr/>
          </p:nvSpPr>
          <p:spPr>
            <a:xfrm>
              <a:off x="1091" y="863964"/>
              <a:ext cx="1697690" cy="388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solidFill>
                    <a:schemeClr val="tx1"/>
                  </a:solidFill>
                </a:rPr>
                <a:t>37,5 млн. руб. Безопасный город</a:t>
              </a:r>
              <a:endParaRPr lang="ru-RU" sz="1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Овал 47"/>
          <p:cNvSpPr/>
          <p:nvPr/>
        </p:nvSpPr>
        <p:spPr>
          <a:xfrm>
            <a:off x="775228" y="3061929"/>
            <a:ext cx="979490" cy="97670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8" y="4857752"/>
            <a:ext cx="1048603" cy="993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3902" y="2714612"/>
            <a:ext cx="1744098" cy="53754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50" y="3143240"/>
            <a:ext cx="981541" cy="8352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43512" y="4572000"/>
            <a:ext cx="13894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55,9 млн. руб. </a:t>
            </a:r>
          </a:p>
          <a:p>
            <a:pPr lvl="0" algn="ctr"/>
            <a:endParaRPr lang="ru-RU" sz="13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1300" dirty="0" smtClean="0">
                <a:solidFill>
                  <a:schemeClr val="bg1"/>
                </a:solidFill>
              </a:rPr>
              <a:t>Повышение эффективности управления общественными финансами</a:t>
            </a:r>
            <a:endParaRPr lang="ru-RU" sz="1300" dirty="0">
              <a:solidFill>
                <a:schemeClr val="bg1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3" name="Нашивка 22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714356" y="142872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по муниципальным программам на 2017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40" y="2714612"/>
            <a:ext cx="1744098" cy="53754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54" y="3143240"/>
            <a:ext cx="999831" cy="82912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2143116" y="4286248"/>
            <a:ext cx="1143008" cy="160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bg1"/>
                </a:solidFill>
              </a:rPr>
              <a:t>231,9 млн. руб.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chemeClr val="bg1"/>
                </a:solidFill>
              </a:rPr>
              <a:t>Обеспечение качественной и комфортной среды проживания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56" y="128585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Приоритетное положение среди принятых бюджетных обязательств города Кызыла занимают расходы по социальной сфере. 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56" y="1857356"/>
          <a:ext cx="571504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8" y="5500694"/>
            <a:ext cx="5715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ОБРАЗОВАНИЕ</a:t>
            </a:r>
            <a:r>
              <a:rPr lang="ru-RU" sz="1400" dirty="0" smtClean="0"/>
              <a:t>       </a:t>
            </a:r>
          </a:p>
          <a:p>
            <a:r>
              <a:rPr lang="ru-RU" sz="1400" dirty="0" smtClean="0"/>
              <a:t>      </a:t>
            </a:r>
          </a:p>
          <a:p>
            <a:pPr algn="just"/>
            <a:r>
              <a:rPr lang="ru-RU" sz="1400" dirty="0" smtClean="0"/>
              <a:t>       В целях исполнения политики в области образования Мэрией города Кызыла разработана муниципальная программа «Развитие образования в городе Кызыле на 2015-2017 годы», утвержденная постановлением Мэрии г. Кызыла от 22 октября 2014 года № 1322. Расходы на 2017 год составляют </a:t>
            </a:r>
            <a:r>
              <a:rPr lang="ru-RU" sz="1400" b="1" dirty="0" smtClean="0"/>
              <a:t>1 417,5 млн. рублей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      Данная программа включает в себя следующие подпрограммы: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«Дошкольное образование» - 474,0 млн. рублей;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«Общее образование» - 875,0 млн. рублей;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«Дополнительное образование и воспитание детей» - 44,3 млн. рублей;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«Отдых и оздоровление детей» – 8,7 млн. рублей;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«Другие вопросы в области образования и создание условий для реализации муниципальной программы» – 15,5 млн. рублей. </a:t>
            </a:r>
            <a:endParaRPr lang="ru-RU" sz="1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vaonline.ru/uploads/posts/2015-09/1443522681_tuvasad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2928926"/>
            <a:ext cx="3143272" cy="239317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42" y="1071538"/>
            <a:ext cx="592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Дошкольное образование</a:t>
            </a:r>
          </a:p>
          <a:p>
            <a:pPr algn="just"/>
            <a:r>
              <a:rPr lang="ru-RU" sz="1400" dirty="0" smtClean="0"/>
              <a:t>         Реализацией данной подпрограммы охвачены 33 муниципальных дошкольных образовательных учреждения, в том числе 21 бюджетное, 13 автономных учреждений. </a:t>
            </a:r>
          </a:p>
          <a:p>
            <a:pPr algn="just"/>
            <a:r>
              <a:rPr lang="ru-RU" sz="1400" dirty="0" smtClean="0"/>
              <a:t>         Основной целью реализации данной подпрограммы ставится организация предоставления общедоступного и бесплатного дошкольного образования в городском округе «Город Кызыл Республики Тыва», повышение его доступности и качества для детей в возрасте 3-7 лет..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8" y="2857488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Численность детей дошкольного возраста, посещающих дошкольные учреждения, составляет 6691 человек.</a:t>
            </a:r>
            <a:endParaRPr lang="ru-RU" sz="1400" b="1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00042" y="5500694"/>
          <a:ext cx="592935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8604" y="3857620"/>
            <a:ext cx="2428892" cy="18573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500042" y="1214414"/>
            <a:ext cx="60007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Общее образование        </a:t>
            </a:r>
          </a:p>
          <a:p>
            <a:pPr algn="just"/>
            <a:r>
              <a:rPr lang="ru-RU" sz="1400" dirty="0" smtClean="0"/>
              <a:t>        В реализации данной подпрограммы  задействованы 14 образовательных организаций, из них  12 дневных общеобразовательных школ (в том числе вводимая средняя общеобразовательная школа в </a:t>
            </a:r>
            <a:r>
              <a:rPr lang="ru-RU" sz="1400" dirty="0" err="1" smtClean="0"/>
              <a:t>мкр</a:t>
            </a:r>
            <a:r>
              <a:rPr lang="ru-RU" sz="1400" dirty="0" smtClean="0"/>
              <a:t>. «Спутник»), 1 вечерняя (сменная) школа, КЦО «</a:t>
            </a:r>
            <a:r>
              <a:rPr lang="ru-RU" sz="1400" dirty="0" err="1" smtClean="0"/>
              <a:t>Аныяк</a:t>
            </a:r>
            <a:r>
              <a:rPr lang="ru-RU" sz="1400" dirty="0" smtClean="0"/>
              <a:t>». Из общего числа образовательных учреждений 12 - бюджетные, 1 - автономное 1, 1- казенное.</a:t>
            </a:r>
          </a:p>
          <a:p>
            <a:pPr algn="just"/>
            <a:r>
              <a:rPr lang="ru-RU" sz="1400" dirty="0" smtClean="0"/>
              <a:t>        Реализация подпрограммы  осуществляется  в рамках оказания муниципальных услуг в сфере образования, взаимосвязанных с муниципальными заданиями, основные параметры сформированы в соответствии с целями и ожидаемыми результатами подпрограммы.       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00372" y="3786182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Основной целью реализации данной подпрограммы является организация предоставления общедоступного и бесплатного общего образования в городском округе «Город Кызыл Республики Тыва», повышение его доступности и качества. Численность учащихся на 2016-2017 год составила     20 888 человек.</a:t>
            </a:r>
            <a:endParaRPr lang="ru-RU" sz="14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71480" y="5929322"/>
          <a:ext cx="57864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94" y="1285852"/>
            <a:ext cx="5733256" cy="3231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Уважаемые жители города Кызыла!</a:t>
            </a:r>
          </a:p>
        </p:txBody>
      </p:sp>
      <p:sp>
        <p:nvSpPr>
          <p:cNvPr id="2048" name="Прямоугольник 2047"/>
          <p:cNvSpPr/>
          <p:nvPr/>
        </p:nvSpPr>
        <p:spPr>
          <a:xfrm>
            <a:off x="692696" y="1843241"/>
            <a:ext cx="57606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i="1" dirty="0" smtClean="0"/>
              <a:t>Департамент финансов Мэрии города Кызыла в </a:t>
            </a:r>
            <a:r>
              <a:rPr lang="ru-RU" sz="1600" i="1" dirty="0"/>
              <a:t>целях </a:t>
            </a:r>
            <a:r>
              <a:rPr lang="ru-RU" sz="1600" i="1" dirty="0" smtClean="0"/>
              <a:t>обеспечения прозрачности и открытости </a:t>
            </a:r>
            <a:r>
              <a:rPr lang="ru-RU" sz="1600" i="1" dirty="0"/>
              <a:t>бюджетного процесса </a:t>
            </a:r>
            <a:r>
              <a:rPr lang="ru-RU" sz="1600" i="1" dirty="0" smtClean="0"/>
              <a:t>предлагает вашему вниманию информационный </a:t>
            </a:r>
            <a:r>
              <a:rPr lang="ru-RU" sz="1600" i="1" dirty="0"/>
              <a:t>ресурс "Бюджет для граждан". </a:t>
            </a:r>
            <a:endParaRPr lang="ru-RU" sz="1600" i="1" dirty="0" smtClean="0"/>
          </a:p>
          <a:p>
            <a:pPr indent="450000" algn="just"/>
            <a:r>
              <a:rPr lang="ru-RU" sz="1600" i="1" dirty="0" smtClean="0"/>
              <a:t>«Бюджет для граждан» познакомит Вас с положениями основного финансового документа города Кызыла – бюджета города Кызыла на 2017 год и на плановый период 2018 и 2019 годов.</a:t>
            </a:r>
          </a:p>
          <a:p>
            <a:pPr indent="450000" algn="just"/>
            <a:r>
              <a:rPr lang="ru-RU" sz="1600" i="1" dirty="0" smtClean="0"/>
              <a:t>Каждый житель города Кызыла является участником формирования бюджета - с одной стороны как налогоплательщик наполняя доходы бюджета, с другой – как потребитель муниципальных услуг получая часть расходов.</a:t>
            </a:r>
          </a:p>
          <a:p>
            <a:pPr indent="450000" algn="just"/>
            <a:r>
              <a:rPr lang="ru-RU" sz="1600" i="1" dirty="0" smtClean="0"/>
              <a:t>Ежегодно проект бюджета города Кызыла и отчет об его исполнении выносится на публичные слушания. Публичные слушания организуются и проводятся с целью выявления и учета мнения и интересов жителей по проектам, выносимым на слушания. Результат публичных слушаний – заключение, в котором отражаются выраженные населением позиции и рекомендации. </a:t>
            </a:r>
          </a:p>
          <a:p>
            <a:pPr indent="450000" algn="just"/>
            <a:r>
              <a:rPr lang="ru-RU" sz="1600" i="1" dirty="0" smtClean="0"/>
              <a:t>Мы надеемся, что «Бюджет для граждан» будет интересен и полезен каждому жителю города Кызыла.</a:t>
            </a:r>
          </a:p>
          <a:p>
            <a:pPr indent="450000" algn="just"/>
            <a:endParaRPr lang="ru-RU" sz="1600" i="1" dirty="0" smtClean="0"/>
          </a:p>
          <a:p>
            <a:pPr indent="450000" algn="just"/>
            <a:r>
              <a:rPr lang="ru-RU" sz="1600" i="1" dirty="0" smtClean="0"/>
              <a:t>С уважением,</a:t>
            </a:r>
          </a:p>
          <a:p>
            <a:pPr algn="just"/>
            <a:r>
              <a:rPr lang="ru-RU" sz="1600" i="1" dirty="0" smtClean="0"/>
              <a:t>начальник Департамента финансов </a:t>
            </a:r>
          </a:p>
          <a:p>
            <a:pPr algn="just"/>
            <a:r>
              <a:rPr lang="ru-RU" sz="1600" i="1" dirty="0" smtClean="0"/>
              <a:t>Мэрии города Кызыла                                                     К. </a:t>
            </a:r>
            <a:r>
              <a:rPr lang="ru-RU" sz="1600" i="1" dirty="0" err="1" smtClean="0"/>
              <a:t>Тулуш</a:t>
            </a:r>
            <a:endParaRPr lang="ru-RU" sz="1600" i="1" dirty="0" smtClean="0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xmlns="" val="3253138651"/>
              </p:ext>
            </p:extLst>
          </p:nvPr>
        </p:nvGraphicFramePr>
        <p:xfrm>
          <a:off x="285728" y="8358214"/>
          <a:ext cx="6408712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42" y="285694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818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04" y="1071538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Дополнительное образование и воспитание детей</a:t>
            </a:r>
            <a:r>
              <a:rPr lang="ru-RU" sz="1400" dirty="0" smtClean="0"/>
              <a:t>         </a:t>
            </a:r>
          </a:p>
        </p:txBody>
      </p:sp>
      <p:pic>
        <p:nvPicPr>
          <p:cNvPr id="28674" name="Picture 2" descr="http://pbcdod.ru/images/photoalbum/album_38/dsc_4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1428729"/>
            <a:ext cx="2857520" cy="20717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14" y="1428728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В реализации данной подпрограммы участвуют 3 муниципальных образовательных учреждения дополнительного образования, из них бюджетные – 2 (Центр дополнительного образования, Детская школа искусств), 1 – автономная (Детская хореографическая школа).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8" y="5715008"/>
          <a:ext cx="564360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8" y="3643306"/>
            <a:ext cx="5715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В соответствии с постановлением Правительства Республики Тыва от 11 ноября 2016 г. № 469 «О безвозмездном принятии в государственную собственность Республики Тыва детско-юношеских спортивных учреждений, находящихся в муниципальной собственности, и о передаче детско-юношеского спортивного учреждения, осуществляющего подготовку спортивного резерва, из ведения Министерства образования и науки Республики Тыва в ведение Министерства по делам молодежи и спорта Республики Тыва» Детско-юношеская спортивная школа г. Кызыла передана на республиканский уровень.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04" y="1071538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Отдых и оздоровление детей</a:t>
            </a:r>
            <a:r>
              <a:rPr lang="ru-RU" sz="1400" dirty="0" smtClean="0"/>
              <a:t>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314" y="1500166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Основной целью реализации подпрограммы является обеспечение доступности полноценного (качественного) отдыха и оздоровления детей. В этих целях намечена реализация мероприятий по организации и обеспечению проведения оздоровительной кампании детей.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8" y="3786182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Ежегодно из республиканского бюджета Республики Тыва и городского бюджета города Кызыла выделяются средства на проведение мероприятий по организации оздоровления детей и подростков (организация отдыха детей в лагерях на базе образовательных учреждений, предоставление путевок для лечения, отдыха в летние лагеря).</a:t>
            </a:r>
          </a:p>
        </p:txBody>
      </p:sp>
      <p:pic>
        <p:nvPicPr>
          <p:cNvPr id="29698" name="Picture 2" descr="http://prooz.ru/wp-content/uploads/2016/02/14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1571604"/>
            <a:ext cx="3000396" cy="2000264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642918" y="5214942"/>
          <a:ext cx="564360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604" y="107153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Другие вопросы в области образования и создание условий для реализации муниципальной программы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314" y="1714480"/>
            <a:ext cx="27146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Основной целью подпрограммы является повышение эффективности управления в сфере образования. Предусматривается реализация основного мероприятия, направленного на обеспечение деятельности муниципальных учреждений в рамках создания условий для реализации муниципальной программы.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8" y="4429124"/>
          <a:ext cx="5786478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http://kp.md/share/i/12/4987228/wr-720.sh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6" y="1928794"/>
            <a:ext cx="2857520" cy="2122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74695" y="1928794"/>
            <a:ext cx="3132347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«Комплексные меры противодействия злоупотреблению наркотиками и их незаконному обороту на территории муниципального образования город Кызыл на 2015-2017 годы» - 70,0 тыс. рублей</a:t>
            </a:r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0616" y="3714744"/>
            <a:ext cx="2566879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-разработка, издание научно-методических материалов по профилактике зависимостей среди молодежи – 10,0 тыс. рублей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31079" y="2172920"/>
            <a:ext cx="1583937" cy="827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-уничтожение дикорастущей конопли 70,0 тыс. рублей</a:t>
            </a:r>
            <a:endParaRPr lang="ru-RU" sz="1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90129" y="5172394"/>
            <a:ext cx="2026866" cy="66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-приобретение, установка баннеров, буклетов – 55,0 тыс. рублей</a:t>
            </a:r>
            <a:endParaRPr lang="ru-RU" sz="12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713102" y="1211630"/>
            <a:ext cx="2" cy="28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38"/>
          <p:cNvSpPr>
            <a:spLocks noGrp="1"/>
          </p:cNvSpPr>
          <p:nvPr>
            <p:ph type="ctrTitle"/>
          </p:nvPr>
        </p:nvSpPr>
        <p:spPr>
          <a:xfrm>
            <a:off x="512676" y="220135"/>
            <a:ext cx="5829300" cy="1375535"/>
          </a:xfrm>
          <a:prstGeom prst="rect">
            <a:avLst/>
          </a:prstGeom>
          <a:solidFill>
            <a:schemeClr val="bg2">
              <a:lumMod val="9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«Обеспечение безопасности, общественного порядка и профилактика правонарушений в городе Кызыле на 2015-2017 годы» - 1 182,6 тыс. рублей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21935" y="7033443"/>
            <a:ext cx="1940503" cy="53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-проведение городского конкурса правовых знаний – 5,0 тыс. рублей</a:t>
            </a:r>
            <a:endParaRPr lang="ru-RU" sz="12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071810" y="3672659"/>
            <a:ext cx="3387097" cy="111371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Профилактика правонарушений на территории муниципального образования город Кызыл на 2015-2017 годы</a:t>
            </a:r>
            <a:endParaRPr lang="ru-RU" sz="14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7857" y="4857752"/>
            <a:ext cx="205527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-приведение в соответствии с требованиями участковых пунктов полиции – 300,0 тыс. рублей</a:t>
            </a:r>
            <a:endParaRPr lang="ru-RU" sz="1200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214754" y="7791247"/>
            <a:ext cx="2196751" cy="855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Страхование членов добровольной народной дружины от несчастных случаев – 106,6 тыс. рублей</a:t>
            </a:r>
            <a:endParaRPr lang="ru-RU" sz="12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591018" y="7596111"/>
            <a:ext cx="1998222" cy="1088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Приобретение повязок и удостоверений для членов добровольной народной дружины – 15,0 тыс. рублей</a:t>
            </a:r>
            <a:endParaRPr lang="ru-RU" sz="12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720" y="5964167"/>
            <a:ext cx="2214246" cy="879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-приобретение помещения для размещения опорного пункта народных дружинников – 500,0 тыс. рублей</a:t>
            </a:r>
            <a:endParaRPr lang="ru-RU" sz="12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82228" y="6349112"/>
            <a:ext cx="2076679" cy="814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-материальное поощрение добровольных дружинников (ЛДО) – 131,0 тыс. рублей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2402886" y="1595670"/>
            <a:ext cx="0" cy="3932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183306" y="1568003"/>
            <a:ext cx="0" cy="2087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807041" y="2511677"/>
            <a:ext cx="32403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5400000">
            <a:off x="1896596" y="3604074"/>
            <a:ext cx="20728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23" idx="1"/>
          </p:cNvCxnSpPr>
          <p:nvPr/>
        </p:nvCxnSpPr>
        <p:spPr>
          <a:xfrm rot="16200000" flipH="1">
            <a:off x="3972022" y="4886237"/>
            <a:ext cx="718028" cy="5181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 flipH="1">
            <a:off x="3521414" y="5336842"/>
            <a:ext cx="1484228" cy="3831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2665489" y="6161323"/>
            <a:ext cx="2710025" cy="1028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2112990" y="5832294"/>
            <a:ext cx="3004933" cy="912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46" idx="3"/>
          </p:cNvCxnSpPr>
          <p:nvPr/>
        </p:nvCxnSpPr>
        <p:spPr>
          <a:xfrm rot="5400000">
            <a:off x="2260042" y="5488710"/>
            <a:ext cx="2514297" cy="1109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59" idx="3"/>
          </p:cNvCxnSpPr>
          <p:nvPr/>
        </p:nvCxnSpPr>
        <p:spPr>
          <a:xfrm rot="5400000">
            <a:off x="2627877" y="4888403"/>
            <a:ext cx="1617592" cy="1413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56" idx="3"/>
          </p:cNvCxnSpPr>
          <p:nvPr/>
        </p:nvCxnSpPr>
        <p:spPr>
          <a:xfrm rot="10800000" flipV="1">
            <a:off x="2313130" y="4786314"/>
            <a:ext cx="1758813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67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606873" y="1797933"/>
            <a:ext cx="3965997" cy="1937136"/>
          </a:xfrm>
          <a:prstGeom prst="roundRect">
            <a:avLst>
              <a:gd name="adj" fmla="val 216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и повышение квалификации сотрудников, занимающихся привлечением инвестиций – 140,0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рекламных и информационных буклетов для инвесторов – 67,5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ярмарок, выставок и презентаций – 18,6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-присуждение премии «Лучший инвестор года» – 100,0 тыс.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7930" y="2276220"/>
            <a:ext cx="2115272" cy="866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инвестиционного климата города Кызыла» - 326,1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9050" y="4204083"/>
            <a:ext cx="2094152" cy="8708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предпринимательства» - 2 080,0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6686" y="6479542"/>
            <a:ext cx="2129021" cy="1164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управления муниципальным имуществом и земельными участками» – 29 894,1 тыс. 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2268117" y="2586447"/>
            <a:ext cx="376583" cy="24641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606873" y="3945604"/>
            <a:ext cx="3965997" cy="1320712"/>
          </a:xfrm>
          <a:prstGeom prst="roundRect">
            <a:avLst>
              <a:gd name="adj" fmla="val 216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субъектов малого предпринимательства – 1 600,0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женщин и лиц, освобожденных из мест лишения свободы – 480,0 тыс. рублей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606873" y="5611120"/>
            <a:ext cx="3965998" cy="2713635"/>
          </a:xfrm>
          <a:prstGeom prst="roundRect">
            <a:avLst>
              <a:gd name="adj" fmla="val 216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-автоматизация учета муниципального имущества – 60,0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-оценка начальной стоимости имущества – 161,0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-внесение изменений в Генеральный план города Кызыла – 2 000,0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комплексных кадастровых работ – 2 191,2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-установление границ  территориальных зон города Кызыла – 480,0 тыс. рублей;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-приобретение  имущества – 25 001,9 тыс. 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3592" y="149996"/>
            <a:ext cx="5829300" cy="1349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устойчивого экономического развития города Кызыла на 2015-2017 годы» – 32 300,2 тыс. рублей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2268117" y="4516323"/>
            <a:ext cx="376583" cy="24641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268117" y="6844735"/>
            <a:ext cx="376583" cy="24641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4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00042" y="2071670"/>
            <a:ext cx="1897121" cy="6711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«Предупреждение и ликвидация чрезвычайных ситуаций, реализация мер пожарной безопасности» – 5 285,3 тыс. 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1" y="539552"/>
            <a:ext cx="6143669" cy="960107"/>
          </a:xfrm>
          <a:gradFill>
            <a:gsLst>
              <a:gs pos="0">
                <a:schemeClr val="accent6">
                  <a:shade val="60000"/>
                  <a:alpha val="14000"/>
                </a:schemeClr>
              </a:gs>
              <a:gs pos="33000">
                <a:schemeClr val="accent6">
                  <a:tint val="86500"/>
                </a:schemeClr>
              </a:gs>
              <a:gs pos="46750">
                <a:schemeClr val="accent6">
                  <a:tint val="71000"/>
                  <a:satMod val="112000"/>
                </a:schemeClr>
              </a:gs>
              <a:gs pos="53000">
                <a:schemeClr val="accent6">
                  <a:tint val="71000"/>
                  <a:satMod val="112000"/>
                </a:schemeClr>
              </a:gs>
              <a:gs pos="68000">
                <a:schemeClr val="accent6">
                  <a:tint val="86000"/>
                </a:schemeClr>
              </a:gs>
              <a:gs pos="100000">
                <a:schemeClr val="accent6">
                  <a:shade val="6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«Безопасный город на 2015-2017 годы» – 37 454,3 тыс. рублей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80" y="5857884"/>
            <a:ext cx="1655042" cy="132609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-создание аварийного запаса предметов, продуктов, материалов первой необходимости на случай возникновения ЧС – 351,0 тыс. рублей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30779" y="1527722"/>
            <a:ext cx="2033996" cy="5576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357298" y="4143372"/>
            <a:ext cx="0" cy="2906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71480" y="4429124"/>
            <a:ext cx="1655041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-предоставление специализированной информации (температурный режим, уровень реки "Енисей") – 77,2 тыс. рублей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18" y="7429520"/>
            <a:ext cx="1655042" cy="102375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-содержание гидротехнических </a:t>
            </a:r>
            <a:r>
              <a:rPr lang="ru-RU" sz="1050" dirty="0" err="1" smtClean="0">
                <a:solidFill>
                  <a:schemeClr val="tx1"/>
                </a:solidFill>
              </a:rPr>
              <a:t>противопаводковых</a:t>
            </a:r>
            <a:r>
              <a:rPr lang="ru-RU" sz="1050" dirty="0" smtClean="0">
                <a:solidFill>
                  <a:schemeClr val="tx1"/>
                </a:solidFill>
              </a:rPr>
              <a:t> сооружений – 4 857,1 тыс. рублей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5328" y="2085399"/>
            <a:ext cx="1810684" cy="37093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«Безопасность муниципальных учреждений» – 31 378,0 тыс. рублей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71744" y="3714744"/>
            <a:ext cx="1667669" cy="13507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-содержание и обслуживание объектов муниципальной собственности – 31 378,0 тыс. рублей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75695" y="2085401"/>
            <a:ext cx="1897120" cy="437242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«Повышение безопасности дорожного движения на территории города Кызыла» – 791,0 тыс. рублей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853694" y="4271613"/>
            <a:ext cx="1782198" cy="152316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-установка искусственных неровностей вблизи образовательных и социально-важных учреждений – 791,0 тыс. рублей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357298" y="5572132"/>
            <a:ext cx="0" cy="2906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357298" y="7143768"/>
            <a:ext cx="0" cy="29064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357562" y="3214678"/>
            <a:ext cx="0" cy="42398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464775" y="1527722"/>
            <a:ext cx="0" cy="557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H="1">
            <a:off x="5523774" y="4048861"/>
            <a:ext cx="394841" cy="1235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32" idx="0"/>
          </p:cNvCxnSpPr>
          <p:nvPr/>
        </p:nvCxnSpPr>
        <p:spPr>
          <a:xfrm>
            <a:off x="3464775" y="1527722"/>
            <a:ext cx="2259480" cy="557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43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714348"/>
            <a:ext cx="6172200" cy="749432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«Обеспечение качественной и комфортной среды проживания населения города Кызыла на 2015-2017 годы» – 231 877,1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428971"/>
              </p:ext>
            </p:extLst>
          </p:nvPr>
        </p:nvGraphicFramePr>
        <p:xfrm>
          <a:off x="332656" y="1571603"/>
          <a:ext cx="6264696" cy="7143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995523"/>
                <a:gridCol w="642532"/>
                <a:gridCol w="749621"/>
                <a:gridCol w="588988"/>
              </a:tblGrid>
              <a:tr h="69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Наименование подпрограмм, мероприятий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i="0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</a:rPr>
                        <a:t>прогноз </a:t>
                      </a:r>
                      <a:r>
                        <a:rPr lang="ru-RU" sz="1000" b="1" i="0" u="none" strike="noStrike" dirty="0">
                          <a:effectLst/>
                        </a:rPr>
                        <a:t>на 2017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</a:rPr>
                        <a:t>отклонение </a:t>
                      </a:r>
                      <a:r>
                        <a:rPr lang="ru-RU" sz="1000" b="1" i="0" u="none" strike="noStrike" dirty="0">
                          <a:effectLst/>
                        </a:rPr>
                        <a:t>к 2016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519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effectLst/>
                        </a:rPr>
                        <a:t>«Благоустройство </a:t>
                      </a:r>
                      <a:r>
                        <a:rPr lang="ru-RU" sz="1000" b="1" i="0" u="none" strike="noStrike" dirty="0">
                          <a:effectLst/>
                        </a:rPr>
                        <a:t>и озеленение городского округа "Город Кызыл Республики </a:t>
                      </a:r>
                      <a:r>
                        <a:rPr lang="ru-RU" sz="1000" b="1" i="0" u="none" strike="noStrike" dirty="0" smtClean="0">
                          <a:effectLst/>
                        </a:rPr>
                        <a:t>Тыва»»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152 333,6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144 262,1 </a:t>
                      </a:r>
                      <a:r>
                        <a:rPr lang="ru-RU" sz="1000" b="1" i="0" u="none" strike="noStrike" dirty="0" smtClean="0">
                          <a:effectLst/>
                        </a:rPr>
                        <a:t>(</a:t>
                      </a:r>
                      <a:r>
                        <a:rPr lang="ru-RU" sz="1000" b="1" i="0" u="none" strike="noStrike" dirty="0">
                          <a:effectLst/>
                        </a:rPr>
                        <a:t>62,2%)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-8 071,5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-благоустройство города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115 275,3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93 851,3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-21 424,0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-озеленение города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13 861,4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13 700,0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-161,4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-содержание памятников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588,2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588,2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-отлов бродячих собак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1 251,0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1 207,0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-44,0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-благоустройство кладбища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2 207,5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3 474,9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1 267,4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 smtClean="0">
                          <a:effectLst/>
                        </a:rPr>
                        <a:t>-противоклещевая обработка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379,8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379,8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-приобретение спецтехники по лизингу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645,0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3 000,0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2 355,0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-снос аварийных домов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2 000,0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2 000,0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-содержание уличного освещения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3 137,0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5 326,0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2 189,0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-строительство и капитальный ремонт уличного освещения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2 671,4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5 211,9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2 540,5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-электроэнергия уличного освещения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12 317,0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11 400,0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-917,0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</a:t>
                      </a:r>
                      <a:r>
                        <a:rPr lang="ru-RU" sz="800" i="1" u="none" strike="noStrike" dirty="0" err="1">
                          <a:effectLst/>
                        </a:rPr>
                        <a:t>водоохранные</a:t>
                      </a:r>
                      <a:r>
                        <a:rPr lang="ru-RU" sz="800" i="1" u="none" strike="noStrike" dirty="0">
                          <a:effectLst/>
                        </a:rPr>
                        <a:t> мероприятия (расчистка русла р. </a:t>
                      </a:r>
                      <a:r>
                        <a:rPr lang="ru-RU" sz="800" i="1" u="none" strike="noStrike" dirty="0" err="1">
                          <a:effectLst/>
                        </a:rPr>
                        <a:t>Донмас-Суг</a:t>
                      </a:r>
                      <a:r>
                        <a:rPr lang="ru-RU" sz="800" i="1" u="none" strike="noStrike" dirty="0">
                          <a:effectLst/>
                        </a:rPr>
                        <a:t>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2 800,0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>
                          <a:effectLst/>
                        </a:rPr>
                        <a:t>2 800,0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34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-разработка проектно-сметной документации на строительство полигона ТБО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1 323,0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lvl="0" indent="0" algn="ctr" fontAlgn="ctr">
                        <a:buFont typeface="+mj-lt"/>
                        <a:buNone/>
                      </a:pPr>
                      <a:r>
                        <a:rPr lang="ru-RU" sz="800" i="1" u="none" strike="noStrike" dirty="0">
                          <a:effectLst/>
                        </a:rPr>
                        <a:t>1 323,0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5199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«Содержание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развитие жилищно-коммунального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хозяйства»</a:t>
                      </a:r>
                      <a:endParaRPr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31 448,5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430,7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7 982,2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-содержание котельных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7 884,4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4 146,0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-3 738,4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-содержание септиков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7 130,5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9 900,0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2 769,5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ПСД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289,3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189,5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-капитальный ремонт жилфонда и МКД по 185-ФЗ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1 146,3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2 788,6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1 642,3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-содержание и ремонт МЖФ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10 961,2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10 700,0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-261,2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-строительство детских площадок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2 257,6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3 459,0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1 201,4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-диагностика газового хозяйства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1 618,7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1 954,5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335,8</a:t>
                      </a:r>
                    </a:p>
                  </a:txBody>
                  <a:tcPr marL="2183" marR="2183" marT="2183" marB="0" anchor="ctr"/>
                </a:tc>
              </a:tr>
              <a:tr h="34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-работы по присоединению к сетям инженерно-технического обеспечения, по увеличению потребляемой мощности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196,3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-приобретение специализированной коммунальной техники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5 997,0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5 997,0</a:t>
                      </a:r>
                    </a:p>
                  </a:txBody>
                  <a:tcPr marL="2183" marR="2183" marT="2183" marB="0" anchor="ctr"/>
                </a:tc>
              </a:tr>
              <a:tr h="51994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бесперебойной работы оборудования сетей теплоснабжения, водоснабжения, водоотведения и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электроснабжения»</a:t>
                      </a:r>
                      <a:endParaRPr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10 099,2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715,6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(1,6%)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-6 383,6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-строительство электроподстанции по </a:t>
                      </a:r>
                      <a:r>
                        <a:rPr lang="ru-RU" sz="8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ул.Станционная</a:t>
                      </a:r>
                      <a:endParaRPr lang="ru-RU" sz="8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8 976,8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1 468,6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-7 508,2</a:t>
                      </a:r>
                    </a:p>
                  </a:txBody>
                  <a:tcPr marL="2183" marR="2183" marT="2183" marB="0" anchor="ctr"/>
                </a:tc>
              </a:tr>
              <a:tr h="347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и актуализация схемы теплоснабжения, водоснабжения и водоотведения города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571,2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928,8</a:t>
                      </a:r>
                    </a:p>
                  </a:txBody>
                  <a:tcPr marL="2183" marR="2183" marT="2183" marB="0" anchor="ctr"/>
                </a:tc>
              </a:tr>
              <a:tr h="174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-создание аварийного запаса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747,0</a:t>
                      </a:r>
                    </a:p>
                  </a:txBody>
                  <a:tcPr marL="2183" marR="2183" marT="21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0080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142976"/>
            <a:ext cx="6172200" cy="7494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«Обеспечение качественной и комфортной среды проживания населения города Кызыла на 2015-2017 годы» – 231 877,1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3428971"/>
              </p:ext>
            </p:extLst>
          </p:nvPr>
        </p:nvGraphicFramePr>
        <p:xfrm>
          <a:off x="332656" y="2143109"/>
          <a:ext cx="6264696" cy="578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"/>
                <a:gridCol w="3995523"/>
                <a:gridCol w="642532"/>
                <a:gridCol w="749621"/>
                <a:gridCol w="588988"/>
              </a:tblGrid>
              <a:tr h="720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Наименование подпрограмм, мероприятий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</a:rPr>
                        <a:t>2016 </a:t>
                      </a:r>
                      <a:r>
                        <a:rPr lang="ru-RU" sz="1000" b="1" i="0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</a:rPr>
                        <a:t>прогноз </a:t>
                      </a:r>
                      <a:r>
                        <a:rPr lang="ru-RU" sz="1000" b="1" i="0" u="none" strike="noStrike" dirty="0">
                          <a:effectLst/>
                        </a:rPr>
                        <a:t>на 2017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</a:rPr>
                        <a:t>о</a:t>
                      </a:r>
                      <a:r>
                        <a:rPr lang="ru-RU" sz="1000" b="1" i="0" u="none" strike="noStrike" dirty="0" smtClean="0">
                          <a:effectLst/>
                        </a:rPr>
                        <a:t>тклонение </a:t>
                      </a:r>
                      <a:r>
                        <a:rPr lang="ru-RU" sz="1000" b="1" i="0" u="none" strike="noStrike" dirty="0">
                          <a:effectLst/>
                        </a:rPr>
                        <a:t>к 2016 году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5407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«Повышение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качества транспортного обслуживания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населения»</a:t>
                      </a:r>
                      <a:endParaRPr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7 909,2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8 722,5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(3,8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813,3</a:t>
                      </a:r>
                    </a:p>
                  </a:txBody>
                  <a:tcPr marL="2183" marR="2183" marT="2183" marB="0" anchor="ctr"/>
                </a:tc>
              </a:tr>
              <a:tr h="361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-приобретение подвижного состава для городских </a:t>
                      </a:r>
                      <a:r>
                        <a:rPr lang="ru-RU" sz="800" i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пассажироперевозок</a:t>
                      </a:r>
                      <a:endParaRPr lang="ru-RU" sz="8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465,0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3 515,0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3 050,0</a:t>
                      </a: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-разработка и установка схем городских маршрутов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155,0</a:t>
                      </a: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-проведение обследования пассажиропотока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99,0</a:t>
                      </a:r>
                    </a:p>
                  </a:txBody>
                  <a:tcPr marL="2183" marR="2183" marT="2183" marB="0" anchor="ctr"/>
                </a:tc>
              </a:tr>
              <a:tr h="361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-возмещение убытков пассажирских автотранспортных предприятий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7 090,6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3 664,0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-3 426,6</a:t>
                      </a:r>
                    </a:p>
                  </a:txBody>
                  <a:tcPr marL="2183" marR="2183" marT="2183" marB="0" anchor="ctr"/>
                </a:tc>
              </a:tr>
              <a:tr h="361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-централизованное </a:t>
                      </a:r>
                      <a:r>
                        <a:rPr lang="ru-RU" sz="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</a:t>
                      </a:r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движением ТС по городским маршрутам и контроль за работой </a:t>
                      </a:r>
                      <a:r>
                        <a:rPr lang="ru-RU" sz="8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автотранспорта</a:t>
                      </a:r>
                      <a:endParaRPr lang="ru-RU" sz="800" i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1 178,5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935,9</a:t>
                      </a:r>
                    </a:p>
                  </a:txBody>
                  <a:tcPr marL="2183" marR="2183" marT="2183" marB="0" anchor="ctr"/>
                </a:tc>
              </a:tr>
              <a:tr h="5407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содержание дорожно-уличной сети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города»</a:t>
                      </a:r>
                      <a:endParaRPr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85 610,4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35 233,2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(15,2%)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-50 377,2</a:t>
                      </a: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-установка дорожных знаков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5 485,4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2 700,0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-2 785,4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-разметка дорог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10 698,9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10 900,0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201,1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-содержание и эксплуатация светофорных объектов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2 641,9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3 600,0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958,1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-ямочный ремонт дорог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2 112,3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7 310,1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5 197,8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-строительство и реконструкция светофорных объектов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3 650,5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5 450,5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1 800,0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-изготовление и монтаж пешеходных ограждений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 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2 700,0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2 700,0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 smtClean="0">
                          <a:effectLst/>
                        </a:rPr>
                        <a:t>-разработка </a:t>
                      </a:r>
                      <a:r>
                        <a:rPr lang="ru-RU" sz="800" i="1" u="none" strike="noStrike" dirty="0">
                          <a:effectLst/>
                        </a:rPr>
                        <a:t>проекта организации дорожного фонда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1 320,0</a:t>
                      </a:r>
                      <a:endParaRPr lang="ru-RU" sz="8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>
                          <a:effectLst/>
                        </a:rPr>
                        <a:t>2 572,6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1 252,6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5407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среды для инвалидов и других маломобильных групп населения города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Кызыла»</a:t>
                      </a:r>
                      <a:endParaRPr lang="ru-RU" sz="10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513,0 </a:t>
                      </a:r>
                      <a:endParaRPr lang="ru-RU" sz="1000" b="1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(0,2%)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513,0</a:t>
                      </a:r>
                    </a:p>
                  </a:txBody>
                  <a:tcPr marL="2183" marR="2183" marT="2183" marB="0" anchor="ctr"/>
                </a:tc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i="1" u="none" strike="noStrike" dirty="0">
                          <a:effectLst/>
                        </a:rPr>
                        <a:t>-обустройство пандусов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 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513,0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0,0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</a:tr>
              <a:tr h="540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288 732,8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877,1 </a:t>
                      </a:r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 marL="2183" marR="2183" marT="2183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-56 855,7</a:t>
                      </a:r>
                    </a:p>
                  </a:txBody>
                  <a:tcPr marL="2183" marR="2183" marT="2183" marB="0" anchor="ctr"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85720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7" name="Нашивка 6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30080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Муниципальная программа «Социальная поддержка населения города Кызыла на 2015-2017 годы» 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32" y="2133600"/>
            <a:ext cx="5357850" cy="4652978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         Основная цель - </a:t>
            </a:r>
            <a:r>
              <a:rPr lang="ru-RU" sz="1600" dirty="0" smtClean="0"/>
              <a:t>полное и своевременное исполнение переданных городу Кызылу государственных полномочий по предоставлению мер социальной поддержки граждан, повышению качества жизни отдельных категорий граждан, созданию благоприятных условий для функционирования института семьи, рождения детей</a:t>
            </a:r>
            <a:br>
              <a:rPr lang="ru-RU" sz="1600" dirty="0" smtClean="0"/>
            </a:br>
            <a:r>
              <a:rPr lang="ru-RU" sz="1600" dirty="0" smtClean="0"/>
              <a:t> </a:t>
            </a:r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Подпрограммы:</a:t>
            </a:r>
          </a:p>
          <a:p>
            <a:pPr algn="just"/>
            <a:r>
              <a:rPr lang="ru-RU" sz="1600" dirty="0" smtClean="0"/>
              <a:t> «Социальная поддержка старшего поколения, ветеранов ВОВ, инвалидов и иных категорий граждан»      </a:t>
            </a:r>
          </a:p>
          <a:p>
            <a:pPr algn="just"/>
            <a:r>
              <a:rPr lang="ru-RU" sz="1600" dirty="0" smtClean="0"/>
              <a:t>«Социальная поддержка семьи и детей»      </a:t>
            </a:r>
          </a:p>
          <a:p>
            <a:pPr algn="just"/>
            <a:r>
              <a:rPr lang="ru-RU" sz="1600" dirty="0" smtClean="0"/>
              <a:t>«Другие вопросы в области социальной политики и создание условий для реализации муниципальной программы» </a:t>
            </a:r>
            <a:endParaRPr lang="ru-RU" sz="16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85720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9595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714348"/>
            <a:ext cx="6172200" cy="11758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«Социальная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поддержка старшего поколения, ветеранов Великой Отечественной войны и инвалидов, иных категорий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граждан»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522717"/>
              </p:ext>
            </p:extLst>
          </p:nvPr>
        </p:nvGraphicFramePr>
        <p:xfrm>
          <a:off x="548679" y="1785918"/>
          <a:ext cx="5966420" cy="6357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5043"/>
                <a:gridCol w="1151377"/>
              </a:tblGrid>
              <a:tr h="507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Сумма, тыс.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0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Приобретение жилья для отдельных категорий граждан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600" u="none" strike="noStrike" baseline="0" dirty="0" smtClean="0">
                          <a:effectLst/>
                          <a:latin typeface="+mn-lt"/>
                        </a:rPr>
                        <a:t> 000,0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76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Расходы на мероприятия по улучшению условий жизни ветеранов ВОВ, инвалидов и иных категорий граждан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862,0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6593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Выплата пенсии за выслугу лет лицам, замещавшим должности муниципальной службы города Кызыла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329,0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74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Выплаты почетным гражданам городского округа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762,7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0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Субвенции на оплату жилищно-коммунальных услуг отдельным категориям граждан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48 947,3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507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Предоставление гражданам субсидий на оплату жилого помещения и коммунальных услуг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76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443,3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76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реализации Закона Республики Тыва "О мерах социальной поддержки ветеранов труда и тружеников тыла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52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518,3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014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Обеспечение </a:t>
                      </a:r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реализации Закона Республики Тыва "О мерах социальной поддержки реабилитированных лиц и лиц, признанных пострадавшими от политических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репрессий»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954,4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76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Обеспечение равной доступности услуг общественного транспорта для отдельных категорий граждан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546,0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7" name="Нашивка 6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262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254" y="1043607"/>
            <a:ext cx="4380066" cy="605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5844" y="818726"/>
            <a:ext cx="839020" cy="944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4389" y="2051720"/>
            <a:ext cx="5518586" cy="1131079"/>
          </a:xfrm>
          <a:prstGeom prst="rect">
            <a:avLst/>
          </a:prstGeom>
          <a:solidFill>
            <a:schemeClr val="lt1"/>
          </a:solidFill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- документ, содержащий основные положения </a:t>
            </a:r>
            <a:r>
              <a:rPr lang="ru-RU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389" y="3419872"/>
            <a:ext cx="5518586" cy="1131079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 smtClean="0">
                <a:latin typeface="Times New Roman" pitchFamily="18" charset="0"/>
                <a:cs typeface="Times New Roman" pitchFamily="18" charset="0"/>
              </a:rPr>
              <a:t>Решение о бюджете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самый главный финансовый документ города Кызыла. В нем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запланированы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расходы для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решения вопросов местного значения.</a:t>
            </a:r>
            <a:r>
              <a:rPr lang="en-US" sz="13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Кроме того, бюджет – это обязательный для исполнения </a:t>
            </a:r>
            <a:r>
              <a:rPr lang="ru-RU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, являющийся основой системы контроля за сбором и эффективным расходованием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389" y="4788024"/>
            <a:ext cx="5518586" cy="13388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Бюджет города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общий "кошелёк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", формируемый населением за счет налогов и расходуемый на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их потребности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. Одним из основных принципов бюджета города Кызыла является его открытость и адресность: за каждой статьей расходов стоят конкретные получатели – учителя, врачи, педагоги, молодые семьи, студенты, гражданские служащие, пенсионеры и другие получатели бюджетных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1480" y="8501090"/>
            <a:ext cx="5994931" cy="238116"/>
            <a:chOff x="0" y="0"/>
            <a:chExt cx="5994931" cy="238116"/>
          </a:xfrm>
        </p:grpSpPr>
        <p:sp>
          <p:nvSpPr>
            <p:cNvPr id="21" name="Нашивка 20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9" y="6286512"/>
            <a:ext cx="550072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1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57224"/>
            <a:ext cx="6172200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«Социальная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поддержка семьи и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детей»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8149529"/>
              </p:ext>
            </p:extLst>
          </p:nvPr>
        </p:nvGraphicFramePr>
        <p:xfrm>
          <a:off x="548680" y="1571605"/>
          <a:ext cx="5966420" cy="4166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3430"/>
                <a:gridCol w="1112990"/>
              </a:tblGrid>
              <a:tr h="437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Сумма, тыс.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10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Выплаты </a:t>
                      </a:r>
                      <a:r>
                        <a:rPr lang="ru-RU" sz="1600" u="none" strike="noStrike" dirty="0">
                          <a:effectLst/>
                        </a:rPr>
                        <a:t>на поддержку семьи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</a:rPr>
                        <a:t>550,0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Субвенции </a:t>
                      </a:r>
                      <a:r>
                        <a:rPr lang="ru-RU" sz="1600" u="none" strike="noStrike" dirty="0">
                          <a:effectLst/>
                        </a:rPr>
                        <a:t>на выплату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лицами), в соответствии с Федеральным законом от 19 мая 1995 года № 81-ФЗ "О государственных пособиях гражданам, имеющим детей"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152 </a:t>
                      </a:r>
                      <a:r>
                        <a:rPr lang="ru-RU" sz="1600" u="none" strike="noStrike" dirty="0" smtClean="0">
                          <a:effectLst/>
                        </a:rPr>
                        <a:t>580,4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820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600" u="none" strike="noStrike" dirty="0">
                          <a:effectLst/>
                        </a:rPr>
                        <a:t>реализации Закона Республики Тыва "О порядке назначения и выплаты ежемесячного пособия на ребенка"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30 </a:t>
                      </a:r>
                      <a:r>
                        <a:rPr lang="ru-RU" sz="1600" u="none" strike="noStrike" dirty="0" smtClean="0">
                          <a:effectLst/>
                        </a:rPr>
                        <a:t>268,2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70" y="5929322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«Другие вопросы в области социальной политики»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80" y="6572264"/>
          <a:ext cx="5894412" cy="1720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4855"/>
                <a:gridCol w="1099557"/>
              </a:tblGrid>
              <a:tr h="409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Сумма, тыс.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233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Обеспечение </a:t>
                      </a:r>
                      <a:r>
                        <a:rPr lang="ru-RU" sz="1600" u="none" strike="noStrike" dirty="0">
                          <a:effectLst/>
                        </a:rPr>
                        <a:t>выполнения передаваемых государственных полномочий в соответствии с действующим законодательством по расчету предоставления жилищных субсидий гражданам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11 </a:t>
                      </a:r>
                      <a:r>
                        <a:rPr lang="ru-RU" sz="1600" u="none" strike="noStrike" dirty="0" smtClean="0">
                          <a:effectLst/>
                        </a:rPr>
                        <a:t>013,0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71480" y="8358214"/>
            <a:ext cx="5994931" cy="500066"/>
            <a:chOff x="0" y="0"/>
            <a:chExt cx="5994931" cy="238116"/>
          </a:xfrm>
        </p:grpSpPr>
        <p:sp>
          <p:nvSpPr>
            <p:cNvPr id="9" name="Нашивка 8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19058" y="68033"/>
              <a:ext cx="5756815" cy="1700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00075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80" y="1000100"/>
            <a:ext cx="6072254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Муниципальная программа</a:t>
            </a:r>
            <a:b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«Развитие культуры города Кызыла на 2015-2017 годы»</a:t>
            </a:r>
            <a:br>
              <a:rPr lang="ru-RU" sz="2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66" y="2143108"/>
            <a:ext cx="6229372" cy="419602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75" b="1" i="0" u="none" strike="noStrike" kern="1200" cap="none" spc="0" normalizeH="0" baseline="0" noProof="0" dirty="0">
              <a:ln w="6350">
                <a:noFill/>
              </a:ln>
              <a:solidFill>
                <a:srgbClr val="9900CC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56" y="1785918"/>
            <a:ext cx="6000816" cy="8572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бюджете городского округа «Город Кызыл Республики Тыва» на 2017 год и плановый период 2018 и 2019 годов  на МП «Развитие культуры города Кызыла на 2015-2017 годы» предусмотрено 39 832,0 тыс. рублей </a:t>
            </a:r>
            <a:endParaRPr kumimoji="0" lang="ru-RU" sz="1400" b="1" i="0" u="none" strike="noStrike" kern="1200" normalizeH="0" baseline="0" noProof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463139502_oktai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66" y="2928926"/>
            <a:ext cx="2433207" cy="171451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28934" y="2643174"/>
            <a:ext cx="3643338" cy="157163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ru-RU" sz="1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57496" y="2857488"/>
            <a:ext cx="3714776" cy="17145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Подпрограмма «Формирование единого культурного пространства и народного творчества»  18 795  тыс. руб. по направлениям: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/>
              <a:t> Стимулирование </a:t>
            </a:r>
            <a:r>
              <a:rPr lang="ru-RU" sz="1400" dirty="0" err="1" smtClean="0"/>
              <a:t>культурно-досуговой</a:t>
            </a:r>
            <a:r>
              <a:rPr lang="ru-RU" sz="1400" dirty="0" smtClean="0"/>
              <a:t> деятельности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/>
              <a:t>Организация проведения культурно-массовых и </a:t>
            </a:r>
            <a:r>
              <a:rPr lang="ru-RU" sz="1400" dirty="0" err="1" smtClean="0"/>
              <a:t>досуговых</a:t>
            </a:r>
            <a:r>
              <a:rPr lang="ru-RU" sz="1400" dirty="0" smtClean="0"/>
              <a:t> мероприятий</a:t>
            </a:r>
            <a:endParaRPr kumimoji="0" lang="ru-RU" sz="1400" b="1" i="0" u="none" strike="noStrike" kern="1200" normalizeH="0" baseline="0" noProof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604" y="4929190"/>
            <a:ext cx="2928958" cy="128588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Подпрограмма «Централизованная библиотечная система»  </a:t>
            </a:r>
          </a:p>
          <a:p>
            <a:pPr lvl="0" algn="ctr">
              <a:spcBef>
                <a:spcPct val="0"/>
              </a:spcBef>
            </a:pPr>
            <a:r>
              <a:rPr lang="ru-RU" sz="1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13 993 тыс. руб.</a:t>
            </a:r>
            <a:r>
              <a:rPr lang="ru-RU" sz="1400" dirty="0" smtClean="0"/>
              <a:t> </a:t>
            </a:r>
            <a:endParaRPr kumimoji="0" lang="ru-RU" sz="1400" b="1" i="0" u="none" strike="noStrike" kern="1200" normalizeH="0" baseline="0" noProof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00372" y="6786578"/>
            <a:ext cx="3357586" cy="114300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Подпрограмма «Другие вопросы в области культуры и создание условий для реализации муниципальной программы»  7 044 тыс. руб.</a:t>
            </a:r>
            <a:r>
              <a:rPr lang="ru-RU" sz="1400" dirty="0" smtClean="0"/>
              <a:t>     </a:t>
            </a:r>
            <a:endParaRPr kumimoji="0" lang="ru-RU" sz="1400" b="1" i="0" u="none" strike="noStrike" kern="1200" normalizeH="0" baseline="0" noProof="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Рисунок 12" descr="кн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8" y="5000628"/>
            <a:ext cx="2571768" cy="1500198"/>
          </a:xfrm>
          <a:prstGeom prst="rect">
            <a:avLst/>
          </a:prstGeom>
        </p:spPr>
      </p:pic>
      <p:pic>
        <p:nvPicPr>
          <p:cNvPr id="14" name="Рисунок 13" descr="куль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8" y="6072198"/>
            <a:ext cx="2466975" cy="1847850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571480" y="8358214"/>
            <a:ext cx="5994931" cy="500066"/>
            <a:chOff x="0" y="0"/>
            <a:chExt cx="5994931" cy="238116"/>
          </a:xfrm>
        </p:grpSpPr>
        <p:sp>
          <p:nvSpPr>
            <p:cNvPr id="17" name="Нашивка 16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66" y="1357290"/>
            <a:ext cx="5372140" cy="13573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800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Муниципальная программа </a:t>
            </a:r>
            <a:br>
              <a:rPr lang="ru-RU" sz="1800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1800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«Развитие физической культуры, спорта и молодежной политики города Кызыла на 2015-2017гг»</a:t>
            </a:r>
            <a:endParaRPr lang="ru-RU" sz="18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56" y="2571736"/>
            <a:ext cx="5515016" cy="15716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На развитие физической культуры и спорта в 2017 и на плановые периоды 2018 и 2019 годов направляются средства  в сумме 7 261,6 тыс. руб.</a:t>
            </a:r>
            <a:endParaRPr kumimoji="0" lang="ru-RU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9000" y="4429124"/>
            <a:ext cx="3071834" cy="12144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Спортивно-массовая и оздоровительная работа 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6 877,6 тыс. руб.</a:t>
            </a:r>
            <a:endParaRPr kumimoji="0" lang="ru-RU" b="1" i="0" u="none" strike="noStrike" kern="1200" normalizeH="0" baseline="0" noProof="0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32" y="6000760"/>
            <a:ext cx="3000396" cy="121444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молодежной политики </a:t>
            </a:r>
          </a:p>
          <a:p>
            <a:pPr lvl="0" algn="ctr">
              <a:spcBef>
                <a:spcPct val="0"/>
              </a:spcBef>
            </a:pPr>
            <a:r>
              <a:rPr kumimoji="0" lang="ru-RU" b="1" i="0" u="none" strike="noStrike" kern="1200" normalizeH="0" baseline="0" noProof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383,8 тыс. руб.</a:t>
            </a:r>
          </a:p>
        </p:txBody>
      </p:sp>
      <p:pic>
        <p:nvPicPr>
          <p:cNvPr id="7" name="Рисунок 6" descr="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8" y="4214810"/>
            <a:ext cx="1926841" cy="1919284"/>
          </a:xfrm>
          <a:prstGeom prst="rect">
            <a:avLst/>
          </a:prstGeom>
        </p:spPr>
      </p:pic>
      <p:pic>
        <p:nvPicPr>
          <p:cNvPr id="8" name="Рисунок 7" descr="молодеж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90" y="5857884"/>
            <a:ext cx="2490786" cy="1552356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57158"/>
            <a:ext cx="61436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1" name="Нашивка 10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714348"/>
            <a:ext cx="6172200" cy="107157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CC00FF"/>
                </a:solidFill>
              </a:rPr>
              <a:t/>
            </a:r>
            <a:br>
              <a:rPr lang="ru-RU" sz="1800" dirty="0" smtClean="0">
                <a:solidFill>
                  <a:srgbClr val="CC00FF"/>
                </a:solidFill>
              </a:rPr>
            </a:br>
            <a:r>
              <a:rPr lang="ru-RU" sz="1800" dirty="0" smtClean="0">
                <a:solidFill>
                  <a:srgbClr val="CC00FF"/>
                </a:solidFill>
              </a:rPr>
              <a:t>Муниципальная программа «Повышение эффективности управления общественными финансами городского округа «Город Кызыл Республики Тыва» - 55 927,1 тыс. руб.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143000" y="2000232"/>
          <a:ext cx="4572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8" name="Нашивка 7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66" y="1000100"/>
            <a:ext cx="6172200" cy="4286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Структура </a:t>
            </a:r>
            <a:r>
              <a:rPr lang="ru-RU" sz="2200" dirty="0" err="1" smtClean="0">
                <a:solidFill>
                  <a:srgbClr val="0070C0"/>
                </a:solidFill>
              </a:rPr>
              <a:t>непрограммных</a:t>
            </a:r>
            <a:r>
              <a:rPr lang="ru-RU" sz="2200" dirty="0" smtClean="0">
                <a:solidFill>
                  <a:srgbClr val="0070C0"/>
                </a:solidFill>
              </a:rPr>
              <a:t> расходов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  <p:pic>
        <p:nvPicPr>
          <p:cNvPr id="4" name="Рисунок 3" descr="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32" y="4929190"/>
            <a:ext cx="1285884" cy="128588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/>
        </p:nvGraphicFramePr>
        <p:xfrm>
          <a:off x="785794" y="2714612"/>
          <a:ext cx="528641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дом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46" y="6000760"/>
            <a:ext cx="1234449" cy="1071570"/>
          </a:xfrm>
          <a:prstGeom prst="rect">
            <a:avLst/>
          </a:prstGeom>
        </p:spPr>
      </p:pic>
      <p:pic>
        <p:nvPicPr>
          <p:cNvPr id="7" name="Рисунок 6" descr="chelovek-za-komp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8" y="7000892"/>
            <a:ext cx="1214446" cy="1214446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2285992" y="5000628"/>
            <a:ext cx="4000528" cy="100013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Фонд оплаты труда 75%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84 094,8 тыс. руб.</a:t>
            </a:r>
            <a: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75" b="1" i="0" u="none" strike="noStrike" kern="1200" cap="none" spc="0" normalizeH="0" baseline="0" noProof="0" dirty="0">
              <a:ln w="6350">
                <a:noFill/>
              </a:ln>
              <a:solidFill>
                <a:srgbClr val="00B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357430" y="6072198"/>
            <a:ext cx="3714776" cy="100013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зданий и сооружений 11%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12 459,6 тыс. руб.</a:t>
            </a:r>
            <a: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75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428868" y="7072330"/>
            <a:ext cx="3571900" cy="1000132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E1792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органов местного самоуправления 14%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E1792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16 270,9 тыс. руб.</a:t>
            </a:r>
            <a: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1792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75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E17923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75" b="1" i="0" u="none" strike="noStrike" kern="1200" cap="none" spc="0" normalizeH="0" baseline="0" noProof="0" dirty="0">
              <a:ln w="6350">
                <a:noFill/>
              </a:ln>
              <a:solidFill>
                <a:srgbClr val="E17923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285720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14" name="Нашивка 13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5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85794" y="1500166"/>
            <a:ext cx="542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Непрограммная</a:t>
            </a:r>
            <a:r>
              <a:rPr lang="ru-RU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часть бюджета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на 2017 и плановые периоды 2018 и 2019 годов составит 112 825,3 тыс. руб., из них: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357298" y="1142976"/>
            <a:ext cx="46434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5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7" name="Нашивка 6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200150" y="1928794"/>
            <a:ext cx="5157808" cy="385765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Мэрия города Кызыла</a:t>
            </a:r>
          </a:p>
          <a:p>
            <a:r>
              <a:rPr lang="ru-RU" sz="1800" dirty="0" smtClean="0"/>
              <a:t>г.Кызыл, ул. Ленина, 32</a:t>
            </a:r>
          </a:p>
          <a:p>
            <a:r>
              <a:rPr lang="en-US" sz="1800" dirty="0" smtClean="0">
                <a:hlinkClick r:id="rId4"/>
              </a:rPr>
              <a:t>www.mkyzyl.ru</a:t>
            </a:r>
            <a:endParaRPr lang="en-US" sz="1800" dirty="0" smtClean="0"/>
          </a:p>
          <a:p>
            <a:r>
              <a:rPr lang="ru-RU" sz="1800" dirty="0" smtClean="0"/>
              <a:t>приемная 2-06-33</a:t>
            </a:r>
          </a:p>
          <a:p>
            <a:endParaRPr lang="ru-RU" sz="1800" dirty="0" smtClean="0"/>
          </a:p>
          <a:p>
            <a:r>
              <a:rPr lang="ru-RU" sz="1800" b="1" dirty="0" smtClean="0"/>
              <a:t>Департамент финансов  мэрии города Кызыла</a:t>
            </a:r>
          </a:p>
          <a:p>
            <a:r>
              <a:rPr lang="ru-RU" sz="1800" dirty="0" smtClean="0"/>
              <a:t>тел. 2-27-48, 2-25-87, </a:t>
            </a:r>
          </a:p>
          <a:p>
            <a:r>
              <a:rPr lang="en-US" sz="1800" dirty="0" smtClean="0"/>
              <a:t>e-mail</a:t>
            </a:r>
            <a:r>
              <a:rPr lang="ru-RU" sz="1800" dirty="0" smtClean="0"/>
              <a:t>: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5"/>
              </a:rPr>
              <a:t>depfin17@yandex.ru</a:t>
            </a:r>
            <a:endParaRPr lang="en-US" sz="1800" dirty="0" smtClean="0"/>
          </a:p>
          <a:p>
            <a:endParaRPr lang="ru-RU" sz="1800" dirty="0" smtClean="0"/>
          </a:p>
          <a:p>
            <a:r>
              <a:rPr lang="ru-RU" sz="1800" b="1" dirty="0" smtClean="0"/>
              <a:t>Департамент экономики мэрии города Кызыла</a:t>
            </a:r>
          </a:p>
          <a:p>
            <a:r>
              <a:rPr lang="ru-RU" sz="1800" dirty="0" smtClean="0"/>
              <a:t>тел. 2-32-94, 2-18-21</a:t>
            </a:r>
          </a:p>
          <a:p>
            <a:endParaRPr lang="ru-RU" sz="1800" dirty="0" smtClean="0"/>
          </a:p>
          <a:p>
            <a:r>
              <a:rPr lang="ru-RU" sz="1800" b="1" dirty="0" smtClean="0"/>
              <a:t>Хурал представителей города Кызыла</a:t>
            </a:r>
          </a:p>
          <a:p>
            <a:r>
              <a:rPr lang="ru-RU" sz="1800" dirty="0" smtClean="0"/>
              <a:t>тел. Общественной приемной  2-48-35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357298" y="1142976"/>
            <a:ext cx="46434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заметок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5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7" name="Нашивка 6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700808" y="5886886"/>
            <a:ext cx="1080120" cy="5963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кредиты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696" y="1043608"/>
            <a:ext cx="5904656" cy="55399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702" y="1835696"/>
            <a:ext cx="5882649" cy="323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1500" i="1" u="sng" dirty="0"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712" y="3050440"/>
            <a:ext cx="687734" cy="476255"/>
          </a:xfrm>
          <a:prstGeom prst="rect">
            <a:avLst/>
          </a:prstGeom>
        </p:spPr>
      </p:pic>
      <p:pic>
        <p:nvPicPr>
          <p:cNvPr id="2050" name="Picture 2" descr="http://the-1.ru/uploads/posts/2015-02/pensii-krymchan-vyshe-chem-v-srednem-po-rossii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712" y="3626851"/>
            <a:ext cx="687734" cy="4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eresta.by/wp-content/uploads/2012/03/i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322" y="4305219"/>
            <a:ext cx="693781" cy="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ansportesalvorada.com.br/f/noticias/4859-4865-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05" y="5125478"/>
            <a:ext cx="707287" cy="5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36712" y="2526387"/>
            <a:ext cx="2016224" cy="327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0808" y="3059832"/>
            <a:ext cx="1152128" cy="407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1">
                    <a:lumMod val="50000"/>
                  </a:schemeClr>
                </a:solidFill>
              </a:rPr>
              <a:t>зарплата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0808" y="3644605"/>
            <a:ext cx="1132328" cy="4953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>
                <a:solidFill>
                  <a:schemeClr val="accent1">
                    <a:lumMod val="50000"/>
                  </a:schemeClr>
                </a:solidFill>
              </a:rPr>
              <a:t>госпенсии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00808" y="4316715"/>
            <a:ext cx="1116123" cy="5433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 smtClean="0">
                <a:solidFill>
                  <a:schemeClr val="accent1">
                    <a:lumMod val="50000"/>
                  </a:schemeClr>
                </a:solidFill>
              </a:rPr>
              <a:t>госпособия</a:t>
            </a:r>
            <a:endParaRPr lang="ru-RU" sz="13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0808" y="5114462"/>
            <a:ext cx="1080120" cy="537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  <a:r>
              <a:rPr lang="ru-RU" sz="1000" dirty="0">
                <a:solidFill>
                  <a:srgbClr val="7ABC32"/>
                </a:solidFill>
              </a:rPr>
              <a:t>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lang="ru-RU" sz="1000" dirty="0">
                <a:solidFill>
                  <a:srgbClr val="7ABC32"/>
                </a:solidFill>
              </a:rPr>
              <a:t> 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</a:rPr>
              <a:t>самозанятости</a:t>
            </a:r>
            <a:endParaRPr lang="ru-RU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6" name="Picture 8" descr="http://icrua.org/wp-content/uploads/2015/09/42-273105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079" y="2983153"/>
            <a:ext cx="691937" cy="5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iesendesign.com/stock/wide-selection-of-elfa-storage-solution-with-bags-stora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164" y="3635896"/>
            <a:ext cx="700856" cy="4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kargasok.ru/files/2015/origin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857" y="4305046"/>
            <a:ext cx="700855" cy="5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vladnews.ru/uploads/news/2014/05/12/3120ba5ba68c1b732d97c3172652ef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6856" y="5004048"/>
            <a:ext cx="700856" cy="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cc-travel.ru/upload/iblock/a11/nim%20xwn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794" y="5814167"/>
            <a:ext cx="691937" cy="5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zacreditom.ru/_bd/966/952301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76" y="5927941"/>
            <a:ext cx="813180" cy="101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moyby.com/images/news/c4c85a6eac02e8314602b5117add957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816" y="6479763"/>
            <a:ext cx="936103" cy="4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996952" y="2509883"/>
            <a:ext cx="2062940" cy="3819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45024" y="3030421"/>
            <a:ext cx="1411238" cy="389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продукты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питания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5024" y="3635896"/>
            <a:ext cx="1440160" cy="444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одежда,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вещи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45024" y="4316715"/>
            <a:ext cx="1440160" cy="516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имущественные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налоги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45024" y="5019556"/>
            <a:ext cx="1440160" cy="4885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коммунальные</a:t>
            </a:r>
            <a:r>
              <a:rPr lang="ru-RU" sz="1350" dirty="0"/>
              <a:t> </a:t>
            </a:r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платежи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70315" y="5673552"/>
            <a:ext cx="1414869" cy="871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медицинские </a:t>
            </a:r>
            <a:r>
              <a:rPr lang="ru-RU" sz="1350" dirty="0" smtClean="0">
                <a:solidFill>
                  <a:schemeClr val="accent2">
                    <a:lumMod val="75000"/>
                  </a:schemeClr>
                </a:solidFill>
              </a:rPr>
              <a:t>услуги (отдых, оздоровление)</a:t>
            </a:r>
            <a:endParaRPr lang="ru-RU" sz="13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70" name="Picture 22" descr="http://static3.depositphotos.com/1000899/183/i/950/depositphotos_1839458-Percen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040" y="6648802"/>
            <a:ext cx="691936" cy="9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670314" y="6683158"/>
            <a:ext cx="1389577" cy="373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accent2">
                    <a:lumMod val="75000"/>
                  </a:schemeClr>
                </a:solidFill>
              </a:rPr>
              <a:t>кредиты с %</a:t>
            </a:r>
          </a:p>
        </p:txBody>
      </p:sp>
      <p:pic>
        <p:nvPicPr>
          <p:cNvPr id="2072" name="Picture 24" descr="http://christinamarket.ru/upload/nazvanie-kakogo-jivotnogo-na-jargone-oznachaet-optsion-12086-sm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1375" y="4380263"/>
            <a:ext cx="404915" cy="4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5185212" y="2511192"/>
            <a:ext cx="1448176" cy="4099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7ABC32"/>
                </a:solidFill>
              </a:rPr>
              <a:t>«+» </a:t>
            </a:r>
            <a:r>
              <a:rPr lang="ru-RU" sz="1350" dirty="0">
                <a:solidFill>
                  <a:schemeClr val="bg2">
                    <a:lumMod val="25000"/>
                  </a:schemeClr>
                </a:solidFill>
              </a:rPr>
              <a:t>ПРОФИЦИТ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09452" y="2971104"/>
            <a:ext cx="1387900" cy="3916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«-» ДЕФИЦИТ</a:t>
            </a:r>
          </a:p>
        </p:txBody>
      </p:sp>
      <p:pic>
        <p:nvPicPr>
          <p:cNvPr id="2074" name="Picture 26" descr="http://previews.123rf.com/images/amasterpics123/amasterpics1231304/amasterpics123130400030/18853284-3d-man-with-red-question-mark-over-white-background-Stock-Phot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790" y="3707904"/>
            <a:ext cx="522474" cy="4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772829" y="3703750"/>
            <a:ext cx="824523" cy="4033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Что делать ?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14686" y="4299452"/>
            <a:ext cx="982604" cy="5334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75" dirty="0"/>
              <a:t>Взвесить потребности «+»  и «-»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09451" y="5083842"/>
            <a:ext cx="448139" cy="371783"/>
          </a:xfrm>
          <a:prstGeom prst="rect">
            <a:avLst/>
          </a:prstGeom>
        </p:spPr>
      </p:pic>
      <p:sp>
        <p:nvSpPr>
          <p:cNvPr id="32" name="Выноска-облако 31"/>
          <p:cNvSpPr/>
          <p:nvPr/>
        </p:nvSpPr>
        <p:spPr>
          <a:xfrm>
            <a:off x="5714685" y="5086484"/>
            <a:ext cx="1076143" cy="455764"/>
          </a:xfrm>
          <a:prstGeom prst="cloudCallout">
            <a:avLst>
              <a:gd name="adj1" fmla="val -8962"/>
              <a:gd name="adj2" fmla="val 135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=</a:t>
            </a:r>
            <a:r>
              <a:rPr lang="ru-RU" sz="800" b="1" dirty="0" smtClean="0">
                <a:solidFill>
                  <a:schemeClr val="tx1"/>
                </a:solidFill>
              </a:rPr>
              <a:t>БАЛАНС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2076" name="Picture 28" descr="https://im0-tub-ru.yandex.net/i?id=1e045bd54cc2150b9f726031b263b949&amp;n=33&amp;h=190&amp;w=25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184" y="5864509"/>
            <a:ext cx="1548203" cy="11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habib.narod.ru/images/PhShop/TXT/sign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097" y="7155135"/>
            <a:ext cx="1200504" cy="3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6021288" y="3347864"/>
            <a:ext cx="216024" cy="305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14219" y="4112634"/>
            <a:ext cx="239117" cy="171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949280" y="4868033"/>
            <a:ext cx="288032" cy="208023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500042" y="8286776"/>
            <a:ext cx="5994931" cy="238116"/>
            <a:chOff x="0" y="0"/>
            <a:chExt cx="5994931" cy="238116"/>
          </a:xfrm>
        </p:grpSpPr>
        <p:sp>
          <p:nvSpPr>
            <p:cNvPr id="46" name="Нашивка 45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7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Оксана\Desktop\Стандарты презентации\Icons_\Classy Icons Pack\png\128x128\database.pn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416718" y="1084518"/>
            <a:ext cx="818872" cy="8572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274651" y="984374"/>
            <a:ext cx="5250693" cy="923330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 государства и бюджеты входящих в него регионов и муниципальных образований взаимосвязаны и образуют единую бюджетную систему. К настоящему времени в Российской Федерации сложилась </a:t>
            </a:r>
            <a:r>
              <a:rPr lang="ru-RU" sz="1350" u="sng" dirty="0">
                <a:latin typeface="Times New Roman" pitchFamily="18" charset="0"/>
                <a:cs typeface="Times New Roman" pitchFamily="18" charset="0"/>
              </a:rPr>
              <a:t>трехуровневая бюджетная система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2696" y="5376336"/>
            <a:ext cx="1462761" cy="791706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33000">
                <a:schemeClr val="accent2">
                  <a:tint val="86500"/>
                </a:schemeClr>
              </a:gs>
              <a:gs pos="46750">
                <a:schemeClr val="accent2">
                  <a:tint val="71000"/>
                  <a:satMod val="112000"/>
                </a:schemeClr>
              </a:gs>
              <a:gs pos="53000">
                <a:schemeClr val="accent2">
                  <a:tint val="71000"/>
                  <a:satMod val="112000"/>
                </a:schemeClr>
              </a:gs>
              <a:gs pos="68000">
                <a:schemeClr val="accent2">
                  <a:tint val="86000"/>
                </a:schemeClr>
              </a:gs>
              <a:gs pos="100000">
                <a:schemeClr val="accent2">
                  <a:shade val="60000"/>
                </a:schemeClr>
              </a:gs>
            </a:gsLst>
          </a:gra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городских округов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76871" y="5389367"/>
            <a:ext cx="1709311" cy="791706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  <a:alpha val="7000"/>
                </a:schemeClr>
              </a:gs>
              <a:gs pos="33000">
                <a:schemeClr val="accent2">
                  <a:tint val="86500"/>
                </a:schemeClr>
              </a:gs>
              <a:gs pos="46750">
                <a:schemeClr val="accent2">
                  <a:tint val="71000"/>
                  <a:satMod val="112000"/>
                </a:schemeClr>
              </a:gs>
              <a:gs pos="53000">
                <a:schemeClr val="accent2">
                  <a:tint val="71000"/>
                  <a:satMod val="112000"/>
                </a:schemeClr>
              </a:gs>
              <a:gs pos="68000">
                <a:schemeClr val="accent2">
                  <a:tint val="86000"/>
                </a:schemeClr>
              </a:gs>
              <a:gs pos="100000">
                <a:schemeClr val="accent2">
                  <a:shade val="60000"/>
                </a:schemeClr>
              </a:gs>
            </a:gsLst>
          </a:gradFill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муниципальных районов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107596" y="5368061"/>
            <a:ext cx="2273732" cy="79170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городских и сельских поселений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986183" y="2746803"/>
            <a:ext cx="2497233" cy="56185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17600" y="2056952"/>
            <a:ext cx="2328478" cy="1008787"/>
          </a:xfrm>
          <a:prstGeom prst="flowChartMagneticDisk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</a:t>
            </a:r>
          </a:p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978904" y="3944012"/>
            <a:ext cx="2504512" cy="561856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РФ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135878" y="3094098"/>
            <a:ext cx="2325492" cy="1008787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РФ (региональные бюджеты)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166800" y="4183226"/>
            <a:ext cx="2354869" cy="1008787"/>
          </a:xfrm>
          <a:prstGeom prst="flowChartMagneticDisk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образований</a:t>
            </a:r>
          </a:p>
        </p:txBody>
      </p:sp>
      <p:grpSp>
        <p:nvGrpSpPr>
          <p:cNvPr id="36" name="Группа 35"/>
          <p:cNvGrpSpPr/>
          <p:nvPr/>
        </p:nvGrpSpPr>
        <p:grpSpPr>
          <a:xfrm rot="5400000" flipH="1">
            <a:off x="2394498" y="3461188"/>
            <a:ext cx="2348011" cy="297055"/>
            <a:chOff x="945976" y="2071679"/>
            <a:chExt cx="6269229" cy="225289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 flipV="1">
              <a:off x="4080194" y="-1061745"/>
              <a:ext cx="793" cy="62692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350571" y="2180622"/>
              <a:ext cx="223702" cy="899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7052444" y="2178041"/>
              <a:ext cx="214314" cy="158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 rot="5400000" flipH="1">
            <a:off x="2956317" y="4163780"/>
            <a:ext cx="1333439" cy="389088"/>
            <a:chOff x="1571604" y="2002231"/>
            <a:chExt cx="5645190" cy="37442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571604" y="2015518"/>
              <a:ext cx="5643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1534357" y="2128364"/>
              <a:ext cx="304643" cy="5237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6996621" y="2156486"/>
              <a:ext cx="361140" cy="79206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39"/>
          <p:cNvGrpSpPr>
            <a:grpSpLocks/>
          </p:cNvGrpSpPr>
          <p:nvPr/>
        </p:nvGrpSpPr>
        <p:grpSpPr bwMode="auto">
          <a:xfrm>
            <a:off x="1117600" y="5095267"/>
            <a:ext cx="3751560" cy="240497"/>
            <a:chOff x="1140594" y="3214686"/>
            <a:chExt cx="2431274" cy="1143802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>
            <a:endCxn id="3087" idx="1"/>
          </p:cNvCxnSpPr>
          <p:nvPr/>
        </p:nvCxnSpPr>
        <p:spPr>
          <a:xfrm>
            <a:off x="3706762" y="2995587"/>
            <a:ext cx="279421" cy="3214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820307" y="4205312"/>
            <a:ext cx="149740" cy="112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692697" y="7385979"/>
            <a:ext cx="2923016" cy="81623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35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1356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территориальных внебюджетных фондов</a:t>
            </a:r>
          </a:p>
        </p:txBody>
      </p:sp>
      <p:grpSp>
        <p:nvGrpSpPr>
          <p:cNvPr id="88" name="Группа 87"/>
          <p:cNvGrpSpPr/>
          <p:nvPr/>
        </p:nvGrpSpPr>
        <p:grpSpPr>
          <a:xfrm rot="16200000">
            <a:off x="3163481" y="7100354"/>
            <a:ext cx="1471312" cy="384747"/>
            <a:chOff x="1570810" y="2071678"/>
            <a:chExt cx="5645984" cy="215108"/>
          </a:xfrm>
        </p:grpSpPr>
        <p:cxnSp>
          <p:nvCxnSpPr>
            <p:cNvPr id="89" name="Прямая соединительная линия 88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4614106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4" name="Скругленный прямоугольник 93"/>
          <p:cNvSpPr/>
          <p:nvPr/>
        </p:nvSpPr>
        <p:spPr>
          <a:xfrm>
            <a:off x="4090916" y="6863822"/>
            <a:ext cx="2533029" cy="75009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- Фонд социального страхования Российской Федерации</a:t>
            </a:r>
          </a:p>
          <a:p>
            <a:endParaRPr lang="ru-RU" sz="1350" dirty="0"/>
          </a:p>
        </p:txBody>
      </p:sp>
      <p:grpSp>
        <p:nvGrpSpPr>
          <p:cNvPr id="96" name="Группа 95"/>
          <p:cNvGrpSpPr/>
          <p:nvPr/>
        </p:nvGrpSpPr>
        <p:grpSpPr>
          <a:xfrm>
            <a:off x="4073914" y="7718665"/>
            <a:ext cx="2584278" cy="589504"/>
            <a:chOff x="1902455" y="214311"/>
            <a:chExt cx="1312254" cy="78735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1902455" y="214311"/>
              <a:ext cx="1312254" cy="78735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98" name="Скругленный прямоугольник 4"/>
            <p:cNvSpPr/>
            <p:nvPr/>
          </p:nvSpPr>
          <p:spPr>
            <a:xfrm>
              <a:off x="1925516" y="237372"/>
              <a:ext cx="1266132" cy="7412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</a:rPr>
                <a:t>-</a:t>
              </a:r>
              <a:r>
                <a:rPr lang="ru-RU" sz="1350" dirty="0"/>
                <a:t>  </a:t>
              </a:r>
              <a:r>
                <a:rPr lang="ru-RU" sz="1350" dirty="0">
                  <a:solidFill>
                    <a:schemeClr val="tx1"/>
                  </a:solidFill>
                </a:rPr>
                <a:t>Федеральный фонд  обязательного медицинского страхования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092467" y="6196033"/>
            <a:ext cx="2565725" cy="604832"/>
            <a:chOff x="1987008" y="193688"/>
            <a:chExt cx="1370577" cy="80644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987008" y="193688"/>
              <a:ext cx="1370577" cy="80644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01" name="Скругленный прямоугольник 4"/>
            <p:cNvSpPr/>
            <p:nvPr/>
          </p:nvSpPr>
          <p:spPr>
            <a:xfrm>
              <a:off x="2010628" y="217308"/>
              <a:ext cx="1323337" cy="759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</a:rPr>
                <a:t>-</a:t>
              </a:r>
              <a:r>
                <a:rPr lang="ru-RU" sz="1350" dirty="0"/>
                <a:t>  </a:t>
              </a:r>
              <a:r>
                <a:rPr lang="ru-RU" sz="1350" dirty="0">
                  <a:solidFill>
                    <a:schemeClr val="tx1"/>
                  </a:solidFill>
                </a:rPr>
                <a:t>Пенсионный фонд Российской  Федерации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692697" y="6335020"/>
            <a:ext cx="2891960" cy="829268"/>
            <a:chOff x="0" y="892165"/>
            <a:chExt cx="1436762" cy="822346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0" y="892165"/>
              <a:ext cx="1436762" cy="822346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Скругленный прямоугольник 4"/>
            <p:cNvSpPr/>
            <p:nvPr/>
          </p:nvSpPr>
          <p:spPr>
            <a:xfrm>
              <a:off x="24086" y="916251"/>
              <a:ext cx="1388590" cy="774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Бюджеты государственных внебюджетных </a:t>
              </a:r>
            </a:p>
            <a:p>
              <a:pPr algn="ctr" defTabSz="400050">
                <a:lnSpc>
                  <a:spcPct val="90000"/>
                </a:lnSpc>
                <a:spcBef>
                  <a:spcPct val="0"/>
                </a:spcBef>
              </a:pPr>
              <a:r>
                <a:rPr lang="ru-RU" sz="1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фондов</a:t>
              </a:r>
              <a:endParaRPr lang="ru-RU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154204" y="7144910"/>
            <a:ext cx="1551731" cy="307410"/>
            <a:chOff x="1488406" y="1094161"/>
            <a:chExt cx="310105" cy="339903"/>
          </a:xfrm>
        </p:grpSpPr>
        <p:sp>
          <p:nvSpPr>
            <p:cNvPr id="106" name="Стрелка вправо 10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000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25"/>
            </a:p>
          </p:txBody>
        </p:sp>
      </p:grpSp>
      <p:cxnSp>
        <p:nvCxnSpPr>
          <p:cNvPr id="109" name="Прямая соединительная линия 108"/>
          <p:cNvCxnSpPr/>
          <p:nvPr/>
        </p:nvCxnSpPr>
        <p:spPr>
          <a:xfrm>
            <a:off x="1916832" y="7190437"/>
            <a:ext cx="15528" cy="19554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7409" y="4742305"/>
            <a:ext cx="339624" cy="45719"/>
          </a:xfrm>
          <a:prstGeom prst="rect">
            <a:avLst/>
          </a:prstGeom>
        </p:spPr>
      </p:pic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4086" y="5086716"/>
            <a:ext cx="5036060" cy="32077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39439" y="1259632"/>
            <a:ext cx="450059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Республики Тыва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660910" y="3766612"/>
            <a:ext cx="1396305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городских округов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817291" y="3080375"/>
            <a:ext cx="1627495" cy="1594516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Бюджет территориального фонда обязательного медицинского страхования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035959" y="3203848"/>
            <a:ext cx="1556879" cy="484748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07529" y="3779912"/>
            <a:ext cx="1449884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муниципальных районов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196694" y="4788024"/>
            <a:ext cx="1449884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городских поселений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696893" y="4788024"/>
            <a:ext cx="1393041" cy="58936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бюджет сельских поселений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21645" y="2123728"/>
            <a:ext cx="3268289" cy="5357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flipH="1">
            <a:off x="2708920" y="2699792"/>
            <a:ext cx="267893" cy="428628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flipH="1">
            <a:off x="4817291" y="2699792"/>
            <a:ext cx="267893" cy="375050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flipH="1">
            <a:off x="3214686" y="4427984"/>
            <a:ext cx="214314" cy="321471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flipH="1">
            <a:off x="3804050" y="4427984"/>
            <a:ext cx="214314" cy="321471"/>
          </a:xfrm>
          <a:prstGeom prst="downArrow">
            <a:avLst>
              <a:gd name="adj1" fmla="val 50000"/>
              <a:gd name="adj2" fmla="val 77204"/>
            </a:avLst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1868423" y="2267744"/>
            <a:ext cx="31647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Бюджетная система Республики Тыва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500042" y="8286776"/>
            <a:ext cx="5994931" cy="238116"/>
          </a:xfrm>
          <a:prstGeom prst="chevron">
            <a:avLst/>
          </a:prstGeom>
          <a:effectLst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grpSp>
        <p:nvGrpSpPr>
          <p:cNvPr id="25" name="Группа 24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6" name="Нашивка 25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5759" y="1257547"/>
            <a:ext cx="6000794" cy="58374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393016" y="1006223"/>
            <a:ext cx="4232702" cy="30008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584" y="1800968"/>
            <a:ext cx="5519969" cy="1015663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00038" algn="just"/>
            <a:r>
              <a:rPr lang="ru-RU" sz="1500" u="sng" dirty="0"/>
              <a:t>Бюджетный процесс</a:t>
            </a:r>
            <a:r>
              <a:rPr lang="ru-RU" sz="1500" dirty="0"/>
              <a:t> - это регламентированная законом деятельность 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92695" y="7092280"/>
            <a:ext cx="5843857" cy="46166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37500" algn="just"/>
            <a:r>
              <a:rPr lang="ru-RU" sz="1200" b="1" dirty="0"/>
              <a:t>Проект городского бюджета составляется и утверждается сроком на три года - очередной финансовый и два </a:t>
            </a:r>
            <a:r>
              <a:rPr lang="ru-RU" sz="1200" b="1" dirty="0" smtClean="0"/>
              <a:t>последующих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6584" y="3581345"/>
            <a:ext cx="5519969" cy="300082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-300038" algn="ctr"/>
            <a:r>
              <a:rPr lang="ru-RU" sz="1350" b="1" dirty="0"/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563800" y="4003199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составление проекта </a:t>
            </a:r>
            <a:r>
              <a:rPr lang="ru-RU" sz="1350" b="1" dirty="0" smtClean="0">
                <a:solidFill>
                  <a:schemeClr val="tx1"/>
                </a:solidFill>
              </a:rPr>
              <a:t>бюджета</a:t>
            </a:r>
            <a:endParaRPr lang="ru-RU" sz="135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519976" y="4897465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54019" y="5697750"/>
            <a:ext cx="1912353" cy="6429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chemeClr val="tx1"/>
                </a:solidFill>
              </a:rPr>
              <a:t>исполнение бюджета</a:t>
            </a:r>
          </a:p>
        </p:txBody>
      </p:sp>
      <p:grpSp>
        <p:nvGrpSpPr>
          <p:cNvPr id="19" name="Группа 18"/>
          <p:cNvGrpSpPr/>
          <p:nvPr/>
        </p:nvGrpSpPr>
        <p:grpSpPr>
          <a:xfrm rot="16200000">
            <a:off x="511704" y="4940502"/>
            <a:ext cx="1665462" cy="414910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1604" y="2071678"/>
              <a:ext cx="5643602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464447" y="2178835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37009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24" name="Нашивка 23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93872" y="1331640"/>
            <a:ext cx="5829640" cy="3693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V="1">
            <a:off x="2367352" y="1652054"/>
            <a:ext cx="251088" cy="58371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13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4413977" y="1660162"/>
            <a:ext cx="190286" cy="56547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sz="13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693871" y="2204035"/>
            <a:ext cx="2830077" cy="987683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Собственные средства </a:t>
            </a:r>
            <a:r>
              <a:rPr lang="ru-RU" sz="1500" dirty="0">
                <a:solidFill>
                  <a:schemeClr val="tx1"/>
                </a:solidFill>
              </a:rPr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3709447" y="2194453"/>
            <a:ext cx="2893239" cy="997265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Целевые средства- </a:t>
            </a:r>
            <a:r>
              <a:rPr lang="ru-RU" sz="1500" dirty="0">
                <a:solidFill>
                  <a:schemeClr val="tx1"/>
                </a:solidFill>
              </a:rPr>
              <a:t>это средства, которые должны быть израсходованы строго по целевому </a:t>
            </a:r>
            <a:r>
              <a:rPr lang="ru-RU" sz="1500" dirty="0" smtClean="0">
                <a:solidFill>
                  <a:schemeClr val="tx1"/>
                </a:solidFill>
              </a:rPr>
              <a:t>назначению</a:t>
            </a:r>
            <a:endParaRPr lang="ru-RU" sz="1500" b="1" dirty="0">
              <a:solidFill>
                <a:schemeClr val="tx1"/>
              </a:solidFill>
            </a:endParaRPr>
          </a:p>
        </p:txBody>
      </p:sp>
      <p:grpSp>
        <p:nvGrpSpPr>
          <p:cNvPr id="60" name="Группа 39"/>
          <p:cNvGrpSpPr>
            <a:grpSpLocks/>
          </p:cNvGrpSpPr>
          <p:nvPr/>
        </p:nvGrpSpPr>
        <p:grpSpPr bwMode="auto">
          <a:xfrm>
            <a:off x="764703" y="3169910"/>
            <a:ext cx="2475931" cy="1186066"/>
            <a:chOff x="1140593" y="3214686"/>
            <a:chExt cx="2431275" cy="4154544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3570281" y="3857417"/>
              <a:ext cx="1587" cy="3511813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429933" y="3491880"/>
            <a:ext cx="107443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Налоговые доходы</a:t>
            </a:r>
          </a:p>
          <a:p>
            <a:pPr algn="ctr">
              <a:defRPr/>
            </a:pPr>
            <a:endParaRPr lang="ru-RU" sz="15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545663" y="3547904"/>
            <a:ext cx="1641893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Неналоговые </a:t>
            </a:r>
            <a:r>
              <a:rPr lang="ru-RU" sz="1350" dirty="0" smtClean="0"/>
              <a:t>доходы</a:t>
            </a:r>
            <a:endParaRPr lang="ru-RU" sz="12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29933" y="4449033"/>
            <a:ext cx="3357955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350" dirty="0"/>
              <a:t>- дотации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сбалансированности бюджетов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39"/>
          <p:cNvGrpSpPr>
            <a:grpSpLocks/>
          </p:cNvGrpSpPr>
          <p:nvPr/>
        </p:nvGrpSpPr>
        <p:grpSpPr bwMode="auto">
          <a:xfrm rot="16200000">
            <a:off x="3474777" y="3610927"/>
            <a:ext cx="2028003" cy="1192814"/>
            <a:chOff x="1062282" y="3857414"/>
            <a:chExt cx="2507999" cy="4185411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>
              <a:stCxn id="77" idx="1"/>
            </p:cNvCxnSpPr>
            <p:nvPr/>
          </p:nvCxnSpPr>
          <p:spPr>
            <a:xfrm rot="5400000" flipH="1" flipV="1">
              <a:off x="613749" y="4305950"/>
              <a:ext cx="976963" cy="79898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>
              <a:off x="1226321" y="4318298"/>
              <a:ext cx="921769" cy="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5542" y="7863678"/>
              <a:ext cx="126428" cy="23186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4075896" y="3418667"/>
            <a:ext cx="2469588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/>
              <a:t>Субвенции</a:t>
            </a:r>
            <a:endParaRPr lang="ru-RU" sz="1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170800" y="5071295"/>
            <a:ext cx="2431885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 smtClean="0"/>
              <a:t>Субсидии</a:t>
            </a:r>
            <a:endParaRPr lang="ru-RU" sz="1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155070" y="4475500"/>
            <a:ext cx="2447616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dirty="0"/>
              <a:t>Иные межбюджетные трансферты</a:t>
            </a:r>
          </a:p>
        </p:txBody>
      </p:sp>
      <p:pic>
        <p:nvPicPr>
          <p:cNvPr id="5122" name="Picture 2" descr="http://fs00.infourok.ru/images/doc/227/42442/1/img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33" y="6028557"/>
            <a:ext cx="3279515" cy="19278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0302" y="3779842"/>
            <a:ext cx="2438756" cy="63472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185822" y="5484936"/>
            <a:ext cx="2359662" cy="51498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Строительство социальных объектов и </a:t>
            </a:r>
            <a:r>
              <a:rPr lang="ru-RU" sz="1200" dirty="0" smtClean="0">
                <a:solidFill>
                  <a:schemeClr val="tx1"/>
                </a:solidFill>
              </a:rPr>
              <a:t>инфраструктуры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214282"/>
            <a:ext cx="6143668" cy="6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Группа 34"/>
          <p:cNvGrpSpPr/>
          <p:nvPr/>
        </p:nvGrpSpPr>
        <p:grpSpPr>
          <a:xfrm>
            <a:off x="571480" y="8286776"/>
            <a:ext cx="5994931" cy="238116"/>
            <a:chOff x="0" y="0"/>
            <a:chExt cx="5994931" cy="238116"/>
          </a:xfrm>
        </p:grpSpPr>
        <p:sp>
          <p:nvSpPr>
            <p:cNvPr id="36" name="Нашивка 35"/>
            <p:cNvSpPr/>
            <p:nvPr/>
          </p:nvSpPr>
          <p:spPr>
            <a:xfrm>
              <a:off x="0" y="0"/>
              <a:ext cx="5994931" cy="238116"/>
            </a:xfrm>
            <a:prstGeom prst="chevron">
              <a:avLst/>
            </a:prstGeom>
            <a:effectLst>
              <a:softEdge rad="127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7" name="Нашивка 4"/>
            <p:cNvSpPr/>
            <p:nvPr/>
          </p:nvSpPr>
          <p:spPr>
            <a:xfrm>
              <a:off x="119058" y="0"/>
              <a:ext cx="5756815" cy="23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Бюджет для граждан на 2017-2019 годы</a:t>
              </a:r>
              <a:endParaRPr lang="ru-RU" sz="1500" kern="1200" dirty="0"/>
            </a:p>
          </p:txBody>
        </p:sp>
      </p:grpSp>
      <p:pic>
        <p:nvPicPr>
          <p:cNvPr id="30722" name="Picture 2" descr="http://army-today.ru/upload/medialibrary/90c/90c2f459d0d1ecfa84e68f6bab1ae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8" y="6072198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38000</TotalTime>
  <Words>4715</Words>
  <Application>Microsoft Office PowerPoint</Application>
  <PresentationFormat>Экран (4:3)</PresentationFormat>
  <Paragraphs>1038</Paragraphs>
  <Slides>46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Основные показатели прогноза социально-экономического развития города Кызыла</vt:lpstr>
      <vt:lpstr>Основные параметры бюджета городского округа  «Город Кызыл Республики Тыва»</vt:lpstr>
      <vt:lpstr>Слайд 16</vt:lpstr>
      <vt:lpstr>Доходы бюджета городского округа  «Город Кызыл Республики Тыва», млн. руб. (%)</vt:lpstr>
      <vt:lpstr>Структура доходов бюджета городского округа «Город Кызыл Республики Тыва», млн. руб.</vt:lpstr>
      <vt:lpstr>Слайд 19</vt:lpstr>
      <vt:lpstr>Динамика поступления налога на доходы физических лиц по г.Кызылу, млн. руб.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«Обеспечение безопасности, общественного порядка и профилактика правонарушений в городе Кызыле на 2015-2017 годы» - 1 182,6 тыс. рублей</vt:lpstr>
      <vt:lpstr>«Создание условий для устойчивого экономического развития города Кызыла на 2015-2017 годы» – 32 300,2 тыс. рублей</vt:lpstr>
      <vt:lpstr>«Безопасный город на 2015-2017 годы» – 37 454,3 тыс. рублей</vt:lpstr>
      <vt:lpstr>«Обеспечение качественной и комфортной среды проживания населения города Кызыла на 2015-2017 годы» – 231 877,1 тыс. рублей</vt:lpstr>
      <vt:lpstr>«Обеспечение качественной и комфортной среды проживания населения города Кызыла на 2015-2017 годы» – 231 877,1 тыс. рублей</vt:lpstr>
      <vt:lpstr>       Муниципальная программа «Социальная поддержка населения города Кызыла на 2015-2017 годы»   </vt:lpstr>
      <vt:lpstr>«Социальная поддержка старшего поколения, ветеранов Великой Отечественной войны и инвалидов, иных категорий граждан»</vt:lpstr>
      <vt:lpstr>«Социальная поддержка семьи и детей»</vt:lpstr>
      <vt:lpstr>Муниципальная программа  «Развитие культуры города Кызыла на 2015-2017 годы» </vt:lpstr>
      <vt:lpstr>Муниципальная программа  «Развитие физической культуры, спорта и молодежной политики города Кызыла на 2015-2017гг»</vt:lpstr>
      <vt:lpstr> Муниципальная программа «Повышение эффективности управления общественными финансами городского округа «Город Кызыл Республики Тыва» - 55 927,1 тыс. руб.</vt:lpstr>
      <vt:lpstr> Структура непрограммных расходов 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mf16</dc:creator>
  <cp:lastModifiedBy>3</cp:lastModifiedBy>
  <cp:revision>3042</cp:revision>
  <cp:lastPrinted>2015-12-16T04:23:57Z</cp:lastPrinted>
  <dcterms:modified xsi:type="dcterms:W3CDTF">2017-10-05T09:07:09Z</dcterms:modified>
</cp:coreProperties>
</file>