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Override PartName="/ppt/charts/chart35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charts/chart33.xml" ContentType="application/vnd.openxmlformats-officedocument.drawingml.chart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40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42" r:id="rId2"/>
    <p:sldId id="468" r:id="rId3"/>
    <p:sldId id="358" r:id="rId4"/>
    <p:sldId id="444" r:id="rId5"/>
    <p:sldId id="363" r:id="rId6"/>
    <p:sldId id="467" r:id="rId7"/>
    <p:sldId id="366" r:id="rId8"/>
    <p:sldId id="448" r:id="rId9"/>
    <p:sldId id="407" r:id="rId10"/>
    <p:sldId id="447" r:id="rId11"/>
    <p:sldId id="453" r:id="rId12"/>
    <p:sldId id="430" r:id="rId13"/>
    <p:sldId id="454" r:id="rId14"/>
    <p:sldId id="455" r:id="rId15"/>
    <p:sldId id="456" r:id="rId16"/>
    <p:sldId id="457" r:id="rId17"/>
    <p:sldId id="458" r:id="rId18"/>
    <p:sldId id="466" r:id="rId19"/>
    <p:sldId id="464" r:id="rId20"/>
    <p:sldId id="465" r:id="rId21"/>
    <p:sldId id="460" r:id="rId22"/>
    <p:sldId id="461" r:id="rId23"/>
    <p:sldId id="462" r:id="rId24"/>
    <p:sldId id="463" r:id="rId25"/>
    <p:sldId id="435" r:id="rId26"/>
    <p:sldId id="398" r:id="rId27"/>
    <p:sldId id="397" r:id="rId28"/>
    <p:sldId id="449" r:id="rId29"/>
    <p:sldId id="376" r:id="rId3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CB7BA"/>
    <a:srgbClr val="B4C701"/>
    <a:srgbClr val="CCFF33"/>
    <a:srgbClr val="231D4C"/>
    <a:srgbClr val="FF0000"/>
    <a:srgbClr val="000066"/>
    <a:srgbClr val="FE0E24"/>
    <a:srgbClr val="FFFFFF"/>
    <a:srgbClr val="3333FF"/>
    <a:srgbClr val="FE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129" autoAdjust="0"/>
    <p:restoredTop sz="99754" autoAdjust="0"/>
  </p:normalViewPr>
  <p:slideViewPr>
    <p:cSldViewPr>
      <p:cViewPr varScale="1">
        <p:scale>
          <a:sx n="108" d="100"/>
          <a:sy n="108" d="100"/>
        </p:scale>
        <p:origin x="-1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6572388715875967E-2"/>
          <c:y val="3.3503198818897642E-2"/>
          <c:w val="0.81918396941095217"/>
          <c:h val="0.836774606299213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Century Gothic" pitchFamily="34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 (отчет)</c:v>
                </c:pt>
                <c:pt idx="1">
                  <c:v>2019 год (уточ.план)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3169879.82</c:v>
                </c:pt>
                <c:pt idx="1">
                  <c:v>3252566.1</c:v>
                </c:pt>
                <c:pt idx="2">
                  <c:v>3329425.8</c:v>
                </c:pt>
                <c:pt idx="3">
                  <c:v>3142503.8</c:v>
                </c:pt>
                <c:pt idx="4">
                  <c:v>2989188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2060"/>
            </a:solidFill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 (отчет)</c:v>
                </c:pt>
                <c:pt idx="1">
                  <c:v>2019 год (уточ.план)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3174279.48</c:v>
                </c:pt>
                <c:pt idx="1">
                  <c:v>3353398.4699999997</c:v>
                </c:pt>
                <c:pt idx="2">
                  <c:v>3418069.6</c:v>
                </c:pt>
                <c:pt idx="3">
                  <c:v>3226360</c:v>
                </c:pt>
                <c:pt idx="4">
                  <c:v>3077721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B4C701"/>
            </a:solidFill>
          </c:spPr>
          <c:dLbls>
            <c:dLbl>
              <c:idx val="0"/>
              <c:layout>
                <c:manualLayout>
                  <c:x val="6.0263231694094414E-3"/>
                  <c:y val="0.22812499999999997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34375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263231694094952E-3"/>
                  <c:y val="0.23125000000000001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5197423770570802E-3"/>
                  <c:y val="0.24687500000000001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065807923524696E-3"/>
                  <c:y val="0.23125000000000001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Century Gothic" pitchFamily="34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 (отчет)</c:v>
                </c:pt>
                <c:pt idx="1">
                  <c:v>2019 год (уточ.план)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-4399.6600000000044</c:v>
                </c:pt>
                <c:pt idx="1">
                  <c:v>-100832.37000000002</c:v>
                </c:pt>
                <c:pt idx="2">
                  <c:v>-88643.8</c:v>
                </c:pt>
                <c:pt idx="3">
                  <c:v>-83856.2</c:v>
                </c:pt>
                <c:pt idx="4">
                  <c:v>-88533</c:v>
                </c:pt>
              </c:numCache>
            </c:numRef>
          </c:val>
        </c:ser>
        <c:axId val="136587520"/>
        <c:axId val="136597504"/>
      </c:barChart>
      <c:catAx>
        <c:axId val="1365875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Century Gothic" pitchFamily="34" charset="0"/>
              </a:defRPr>
            </a:pPr>
            <a:endParaRPr lang="ru-RU"/>
          </a:p>
        </c:txPr>
        <c:crossAx val="136597504"/>
        <c:crosses val="autoZero"/>
        <c:auto val="1"/>
        <c:lblAlgn val="ctr"/>
        <c:lblOffset val="100"/>
      </c:catAx>
      <c:valAx>
        <c:axId val="136597504"/>
        <c:scaling>
          <c:orientation val="minMax"/>
        </c:scaling>
        <c:delete val="1"/>
        <c:axPos val="l"/>
        <c:majorGridlines/>
        <c:numFmt formatCode="#,##0.00" sourceLinked="0"/>
        <c:tickLblPos val="none"/>
        <c:crossAx val="136587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953411159443823E-2"/>
          <c:y val="0"/>
          <c:w val="0.92437485578525458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Ненгалоговые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27.8</c:v>
                </c:pt>
                <c:pt idx="1">
                  <c:v>2.9</c:v>
                </c:pt>
                <c:pt idx="2">
                  <c:v>69.3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953411159443823E-2"/>
          <c:y val="0"/>
          <c:w val="0.92437485578525458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Ненгалоговые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28.5</c:v>
                </c:pt>
                <c:pt idx="1">
                  <c:v>3</c:v>
                </c:pt>
                <c:pt idx="2" formatCode="#,##0.00">
                  <c:v>68.5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9"/>
  <c:chart>
    <c:autoTitleDeleted val="1"/>
    <c:plotArea>
      <c:layout>
        <c:manualLayout>
          <c:layoutTarget val="inner"/>
          <c:xMode val="edge"/>
          <c:yMode val="edge"/>
          <c:x val="0.16133318401970939"/>
          <c:y val="5.9258844499192775E-2"/>
          <c:w val="0.56355665052213111"/>
          <c:h val="0.782717570169626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2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Нал</c:v>
                </c:pt>
                <c:pt idx="1">
                  <c:v>Нен</c:v>
                </c:pt>
                <c:pt idx="2">
                  <c:v>Без.пост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22.4</c:v>
                </c:pt>
                <c:pt idx="1">
                  <c:v>2.7</c:v>
                </c:pt>
                <c:pt idx="2">
                  <c:v>74.900000000000006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dPt>
            <c:idx val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нал</c:v>
                </c:pt>
                <c:pt idx="1">
                  <c:v>ненал</c:v>
                </c:pt>
                <c:pt idx="2">
                  <c:v>безв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27.2</c:v>
                </c:pt>
                <c:pt idx="1">
                  <c:v>0</c:v>
                </c:pt>
                <c:pt idx="2">
                  <c:v>72.8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31.1</c:v>
                </c:pt>
                <c:pt idx="1">
                  <c:v>0</c:v>
                </c:pt>
                <c:pt idx="2">
                  <c:v>68.900000000000006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33.6</c:v>
                </c:pt>
                <c:pt idx="1">
                  <c:v>0</c:v>
                </c:pt>
                <c:pt idx="2">
                  <c:v>66.400000000000006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3006393867157426"/>
          <c:y val="0.23006457265288038"/>
          <c:w val="0.76993606132842574"/>
          <c:h val="0.7699354273471210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34.200000000000003</c:v>
                </c:pt>
                <c:pt idx="1">
                  <c:v>0</c:v>
                </c:pt>
                <c:pt idx="2">
                  <c:v>65.8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19204982183731079"/>
                  <c:y val="3.456765929119576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latin typeface="Century Gothic" pitchFamily="34" charset="0"/>
                      </a:rPr>
                      <a:t>1,5%</a:t>
                    </a:r>
                    <a:endParaRPr lang="en-US" sz="1200" dirty="0">
                      <a:latin typeface="Century Gothic" pitchFamily="34" charset="0"/>
                    </a:endParaRP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40219346218712926"/>
                  <c:y val="0.2518500891215693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latin typeface="Century Gothic" pitchFamily="34" charset="0"/>
                      </a:rPr>
                      <a:t>2,2</a:t>
                    </a:r>
                    <a:r>
                      <a:rPr lang="en-US" sz="1200" dirty="0">
                        <a:latin typeface="Century Gothic" pitchFamily="34" charset="0"/>
                      </a:rPr>
                      <a:t>%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Century Gothic" pitchFamily="34" charset="0"/>
                      </a:rPr>
                      <a:t>88,5%</a:t>
                    </a:r>
                    <a:endParaRPr lang="en-US" sz="1200">
                      <a:latin typeface="Century Gothic" pitchFamily="34" charset="0"/>
                    </a:endParaRP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5631543532805398E-2"/>
                  <c:y val="0.13010712215617171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>
                        <a:latin typeface="Century Gothic" pitchFamily="34" charset="0"/>
                      </a:rPr>
                      <a:t>7,7%</a:t>
                    </a:r>
                    <a:endParaRPr lang="en-US" sz="1200">
                      <a:latin typeface="Century Gothic" pitchFamily="34" charset="0"/>
                    </a:endParaRP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1.52</c:v>
                </c:pt>
                <c:pt idx="1">
                  <c:v>2.23</c:v>
                </c:pt>
                <c:pt idx="2" formatCode="General">
                  <c:v>88.5</c:v>
                </c:pt>
                <c:pt idx="3" formatCode="General">
                  <c:v>7.7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latin typeface="Century Gothic" pitchFamily="34" charset="0"/>
                      </a:rPr>
                      <a:t>2,0%</a:t>
                    </a:r>
                    <a:endParaRPr lang="en-US" sz="1400">
                      <a:latin typeface="Century Gothic" pitchFamily="34" charset="0"/>
                    </a:endParaRP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latin typeface="Century Gothic" pitchFamily="34" charset="0"/>
                      </a:rPr>
                      <a:t>89,8%</a:t>
                    </a:r>
                    <a:endParaRPr lang="en-US" sz="1400">
                      <a:latin typeface="Century Gothic" pitchFamily="34" charset="0"/>
                    </a:endParaRP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latin typeface="Century Gothic" pitchFamily="34" charset="0"/>
                      </a:rPr>
                      <a:t>8,2%</a:t>
                    </a:r>
                    <a:endParaRPr lang="en-US" sz="1400" dirty="0">
                      <a:latin typeface="Century Gothic" pitchFamily="34" charset="0"/>
                    </a:endParaRP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entury Gothic" pitchFamily="34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2.04</c:v>
                </c:pt>
                <c:pt idx="1">
                  <c:v>89.8</c:v>
                </c:pt>
                <c:pt idx="2">
                  <c:v>8.2000000000000011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solidFill>
                <a:schemeClr val="accent2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latin typeface="Century Gothic" pitchFamily="34" charset="0"/>
                      </a:rPr>
                      <a:t>2,2%</a:t>
                    </a:r>
                    <a:endParaRPr lang="en-US" sz="1400">
                      <a:latin typeface="Century Gothic" pitchFamily="34" charset="0"/>
                    </a:endParaRP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latin typeface="Century Gothic" pitchFamily="34" charset="0"/>
                      </a:rPr>
                      <a:t>97,8%</a:t>
                    </a:r>
                    <a:endParaRPr lang="en-US" sz="1400">
                      <a:latin typeface="Century Gothic" pitchFamily="34" charset="0"/>
                    </a:endParaRP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entury Gothic" pitchFamily="34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2.2000000000000002</c:v>
                </c:pt>
                <c:pt idx="1">
                  <c:v>97.8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953411159443823E-2"/>
          <c:y val="0"/>
          <c:w val="0.92437485578525458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231D4C"/>
              </a:solidFill>
              <a:ln>
                <a:noFill/>
              </a:ln>
            </c:spPr>
          </c:dPt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Ненгалоговые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22.4</c:v>
                </c:pt>
                <c:pt idx="1">
                  <c:v>2.7</c:v>
                </c:pt>
                <c:pt idx="2" formatCode="#,##0.0">
                  <c:v>74.900000000000006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</a:t>
                    </a:r>
                    <a:r>
                      <a:rPr lang="ru-RU" baseline="0" smtClean="0"/>
                      <a:t> </a:t>
                    </a:r>
                    <a:r>
                      <a:rPr lang="en-US" smtClean="0"/>
                      <a:t>1</a:t>
                    </a:r>
                    <a:r>
                      <a:rPr lang="ru-RU" smtClean="0"/>
                      <a:t>74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279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5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 </a:t>
                    </a:r>
                    <a:r>
                      <a:rPr lang="ru-RU" smtClean="0"/>
                      <a:t>353 398,5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3 418 069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226 360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3 077 720,7</a:t>
                    </a:r>
                    <a:endParaRPr lang="en-US" dirty="0"/>
                  </a:p>
                </c:rich>
              </c:tx>
              <c:dLblPos val="ctr"/>
              <c:showVal val="1"/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Century Gothic" pitchFamily="34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 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3174279.5</c:v>
                </c:pt>
                <c:pt idx="1">
                  <c:v>3353398.5</c:v>
                </c:pt>
                <c:pt idx="2">
                  <c:v>3418069.6</c:v>
                </c:pt>
                <c:pt idx="3">
                  <c:v>3226360</c:v>
                </c:pt>
                <c:pt idx="4">
                  <c:v>3077720.7</c:v>
                </c:pt>
              </c:numCache>
            </c:numRef>
          </c:val>
        </c:ser>
        <c:axId val="137903104"/>
        <c:axId val="137581312"/>
      </c:barChart>
      <c:catAx>
        <c:axId val="1379031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581312"/>
        <c:crosses val="autoZero"/>
        <c:auto val="1"/>
        <c:lblAlgn val="ctr"/>
        <c:lblOffset val="100"/>
      </c:catAx>
      <c:valAx>
        <c:axId val="13758131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79031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4791157988672134E-3"/>
          <c:y val="3.9698300717910098E-2"/>
          <c:w val="0.85077567676675481"/>
          <c:h val="0.8932006893413959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государственног долга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Лист1!$A$2:$A$7</c:f>
              <c:strCache>
                <c:ptCount val="5"/>
                <c:pt idx="0">
                  <c:v>2018 год (план)</c:v>
                </c:pt>
                <c:pt idx="1">
                  <c:v>2019 год (план)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22171.77</c:v>
                </c:pt>
                <c:pt idx="1">
                  <c:v>6685.96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-2.8108240185133727E-3"/>
                  <c:y val="-2.24774927410731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108240185133727E-3"/>
                  <c:y val="-2.656430960308640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054120092566861E-3"/>
                  <c:y val="-3.678135175811968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621648037026741E-3"/>
                  <c:y val="-2.45209011720797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162360277700605E-3"/>
                  <c:y val="-3.47379433271130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2018 год (план)</c:v>
                </c:pt>
                <c:pt idx="1">
                  <c:v>2019 год (план)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10378.06</c:v>
                </c:pt>
                <c:pt idx="1">
                  <c:v>12154.359999999984</c:v>
                </c:pt>
                <c:pt idx="2">
                  <c:v>18987.45</c:v>
                </c:pt>
                <c:pt idx="3">
                  <c:v>21045</c:v>
                </c:pt>
                <c:pt idx="4">
                  <c:v>21428</c:v>
                </c:pt>
              </c:numCache>
            </c:numRef>
          </c:val>
        </c:ser>
        <c:ser>
          <c:idx val="3"/>
          <c:order val="2"/>
          <c:tx>
            <c:strRef>
              <c:f>Лист1!$F$1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2018 год (план)</c:v>
                </c:pt>
                <c:pt idx="1">
                  <c:v>2019 год (план)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566374.76</c:v>
                </c:pt>
                <c:pt idx="1">
                  <c:v>661405.9</c:v>
                </c:pt>
                <c:pt idx="2">
                  <c:v>688152.26999999932</c:v>
                </c:pt>
                <c:pt idx="3">
                  <c:v>642343</c:v>
                </c:pt>
                <c:pt idx="4">
                  <c:v>655130</c:v>
                </c:pt>
              </c:numCache>
            </c:numRef>
          </c:val>
        </c:ser>
        <c:ser>
          <c:idx val="4"/>
          <c:order val="3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3"/>
            </a:solidFill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2018 год (план)</c:v>
                </c:pt>
                <c:pt idx="1">
                  <c:v>2019 год (план)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67079.77</c:v>
                </c:pt>
                <c:pt idx="1">
                  <c:v>66446.850000000006</c:v>
                </c:pt>
                <c:pt idx="2">
                  <c:v>83930.5</c:v>
                </c:pt>
                <c:pt idx="3">
                  <c:v>77196</c:v>
                </c:pt>
                <c:pt idx="4">
                  <c:v>77286</c:v>
                </c:pt>
              </c:numCache>
            </c:numRef>
          </c:val>
        </c:ser>
        <c:ser>
          <c:idx val="5"/>
          <c:order val="4"/>
          <c:tx>
            <c:strRef>
              <c:f>Лист1!$H$1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accent1"/>
            </a:solidFill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2018 год (план)</c:v>
                </c:pt>
                <c:pt idx="1">
                  <c:v>2019 год (план)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1816173.1</c:v>
                </c:pt>
                <c:pt idx="1">
                  <c:v>1699718.41</c:v>
                </c:pt>
                <c:pt idx="2">
                  <c:v>1841425.94</c:v>
                </c:pt>
                <c:pt idx="3">
                  <c:v>1778809</c:v>
                </c:pt>
                <c:pt idx="4">
                  <c:v>1812033</c:v>
                </c:pt>
              </c:numCache>
            </c:numRef>
          </c:val>
        </c:ser>
        <c:ser>
          <c:idx val="6"/>
          <c:order val="5"/>
          <c:tx>
            <c:strRef>
              <c:f>Лист1!$I$1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2018 год (план)</c:v>
                </c:pt>
                <c:pt idx="1">
                  <c:v>2019 год (план)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Лист1!$H$2:$H$7</c:f>
              <c:numCache>
                <c:formatCode>General</c:formatCode>
                <c:ptCount val="6"/>
                <c:pt idx="0">
                  <c:v>353097.64999999985</c:v>
                </c:pt>
                <c:pt idx="1">
                  <c:v>349200.75</c:v>
                </c:pt>
                <c:pt idx="2">
                  <c:v>250475.01</c:v>
                </c:pt>
                <c:pt idx="3">
                  <c:v>245125</c:v>
                </c:pt>
                <c:pt idx="4">
                  <c:v>245080</c:v>
                </c:pt>
              </c:numCache>
            </c:numRef>
          </c:val>
        </c:ser>
        <c:ser>
          <c:idx val="7"/>
          <c:order val="6"/>
          <c:tx>
            <c:strRef>
              <c:f>Лист1!$J$1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4.2162360277700605E-3"/>
                  <c:y val="8.173633724026598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1.839067587905982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2018 год (план)</c:v>
                </c:pt>
                <c:pt idx="1">
                  <c:v>2019 год (план)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Лист1!$I$2:$I$7</c:f>
              <c:numCache>
                <c:formatCode>General</c:formatCode>
                <c:ptCount val="6"/>
                <c:pt idx="0">
                  <c:v>236821.7</c:v>
                </c:pt>
                <c:pt idx="1">
                  <c:v>449817.92000000022</c:v>
                </c:pt>
                <c:pt idx="2">
                  <c:v>414312.8</c:v>
                </c:pt>
                <c:pt idx="3">
                  <c:v>342132</c:v>
                </c:pt>
                <c:pt idx="4">
                  <c:v>146963</c:v>
                </c:pt>
              </c:numCache>
            </c:numRef>
          </c:val>
        </c:ser>
        <c:ser>
          <c:idx val="8"/>
          <c:order val="7"/>
          <c:tx>
            <c:strRef>
              <c:f>Лист1!$K$1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layout>
                <c:manualLayout>
                  <c:x val="0"/>
                  <c:y val="1.226045058603988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108240185133727E-3"/>
                  <c:y val="1.839067587905982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162360277700605E-3"/>
                  <c:y val="1.839067587905982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054120092566861E-3"/>
                  <c:y val="1.021704215503322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054120092566861E-3"/>
                  <c:y val="1.226045058603984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2018 год (план)</c:v>
                </c:pt>
                <c:pt idx="1">
                  <c:v>2019 год (план)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Лист1!$J$2:$J$7</c:f>
              <c:numCache>
                <c:formatCode>General</c:formatCode>
                <c:ptCount val="6"/>
                <c:pt idx="0">
                  <c:v>5852.51</c:v>
                </c:pt>
                <c:pt idx="1">
                  <c:v>18745.75999999998</c:v>
                </c:pt>
                <c:pt idx="2">
                  <c:v>10439.58</c:v>
                </c:pt>
                <c:pt idx="3">
                  <c:v>10725</c:v>
                </c:pt>
                <c:pt idx="4">
                  <c:v>10725</c:v>
                </c:pt>
              </c:numCache>
            </c:numRef>
          </c:val>
        </c:ser>
        <c:ser>
          <c:idx val="9"/>
          <c:order val="8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70C0"/>
            </a:solidFill>
          </c:spPr>
          <c:dLbls>
            <c:numFmt formatCode="#,##0.00" sourceLinked="0"/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2018 год (план)</c:v>
                </c:pt>
                <c:pt idx="1">
                  <c:v>2019 год (план)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Лист1!$K$2:$K$7</c:f>
              <c:numCache>
                <c:formatCode>General</c:formatCode>
                <c:ptCount val="6"/>
                <c:pt idx="0">
                  <c:v>96231.2</c:v>
                </c:pt>
                <c:pt idx="1">
                  <c:v>89222.56</c:v>
                </c:pt>
                <c:pt idx="2">
                  <c:v>100247.05</c:v>
                </c:pt>
                <c:pt idx="3">
                  <c:v>98985</c:v>
                </c:pt>
                <c:pt idx="4">
                  <c:v>98977</c:v>
                </c:pt>
              </c:numCache>
            </c:numRef>
          </c:val>
        </c:ser>
        <c:gapWidth val="40"/>
        <c:overlap val="100"/>
        <c:axId val="137798400"/>
        <c:axId val="137799936"/>
      </c:barChart>
      <c:catAx>
        <c:axId val="137798400"/>
        <c:scaling>
          <c:orientation val="minMax"/>
        </c:scaling>
        <c:axPos val="b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defRPr>
            </a:pPr>
            <a:endParaRPr lang="ru-RU"/>
          </a:p>
        </c:txPr>
        <c:crossAx val="137799936"/>
        <c:crosses val="autoZero"/>
        <c:auto val="1"/>
        <c:lblAlgn val="ctr"/>
        <c:lblOffset val="100"/>
      </c:catAx>
      <c:valAx>
        <c:axId val="137799936"/>
        <c:scaling>
          <c:orientation val="minMax"/>
        </c:scaling>
        <c:delete val="1"/>
        <c:axPos val="l"/>
        <c:numFmt formatCode="General" sourceLinked="1"/>
        <c:tickLblPos val="none"/>
        <c:crossAx val="137798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Century Gothic" pitchFamily="34" charset="0"/>
        </a:defRPr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2328630152206073E-2"/>
          <c:y val="3.3917171596318359E-2"/>
          <c:w val="0.92019553382958275"/>
          <c:h val="0.88480339791305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6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 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3069900</c:v>
                </c:pt>
                <c:pt idx="1">
                  <c:v>7821</c:v>
                </c:pt>
              </c:numCache>
            </c:numRef>
          </c:val>
        </c:ser>
        <c:dLbls>
          <c:showPercent val="1"/>
        </c:dLbls>
        <c:firstSliceAng val="50"/>
        <c:holeSize val="68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2328630152206073E-2"/>
          <c:y val="3.3917171596318359E-2"/>
          <c:w val="0.92019553382958275"/>
          <c:h val="0.88480339791305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6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 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">
                  <c:v>3218637</c:v>
                </c:pt>
                <c:pt idx="1">
                  <c:v>7715.2</c:v>
                </c:pt>
              </c:numCache>
            </c:numRef>
          </c:val>
        </c:ser>
        <c:dLbls>
          <c:showPercent val="1"/>
        </c:dLbls>
        <c:firstSliceAng val="50"/>
        <c:holeSize val="68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2328630152206073E-2"/>
          <c:y val="3.3917171596318359E-2"/>
          <c:w val="0.92019553382958275"/>
          <c:h val="0.88480339791305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8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 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3409183.4</c:v>
                </c:pt>
                <c:pt idx="1">
                  <c:v>8886.2000000000007</c:v>
                </c:pt>
              </c:numCache>
            </c:numRef>
          </c:val>
        </c:ser>
        <c:dLbls>
          <c:showPercent val="1"/>
        </c:dLbls>
        <c:firstSliceAng val="50"/>
        <c:holeSize val="68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2328630152205962E-2"/>
          <c:y val="3.3917171596318359E-2"/>
          <c:w val="0.92019553382958152"/>
          <c:h val="0.88480339791305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6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 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0</c:v>
                </c:pt>
                <c:pt idx="1">
                  <c:v>41731.4</c:v>
                </c:pt>
              </c:numCache>
            </c:numRef>
          </c:val>
        </c:ser>
        <c:dLbls>
          <c:showPercent val="1"/>
        </c:dLbls>
        <c:firstSliceAng val="50"/>
        <c:holeSize val="68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2328630152206032E-2"/>
          <c:y val="3.3917171596318359E-2"/>
          <c:w val="0.9201955338295823"/>
          <c:h val="0.88480339791305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8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 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2753342.9</c:v>
                </c:pt>
                <c:pt idx="1">
                  <c:v>6922.3</c:v>
                </c:pt>
              </c:numCache>
            </c:numRef>
          </c:val>
        </c:ser>
        <c:dLbls>
          <c:showPercent val="1"/>
        </c:dLbls>
        <c:firstSliceAng val="50"/>
        <c:holeSize val="68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5740498293715859E-2"/>
          <c:y val="1.9935744791616541E-2"/>
          <c:w val="0.95502814502092359"/>
          <c:h val="0.98006428105209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explosion val="3"/>
          <c:dPt>
            <c:idx val="1"/>
            <c:spPr>
              <a:solidFill>
                <a:schemeClr val="tx2">
                  <a:lumMod val="75000"/>
                </a:schemeClr>
              </a:solidFill>
              <a:ln>
                <a:noFill/>
              </a:ln>
            </c:spPr>
          </c:dPt>
          <c:cat>
            <c:strRef>
              <c:f>Лист1!$A$2:$A$3</c:f>
              <c:strCache>
                <c:ptCount val="2"/>
                <c:pt idx="0">
                  <c:v>Госпрограммы общего характера</c:v>
                </c:pt>
                <c:pt idx="1">
                  <c:v>Госпрограммы поддержки отраслей экономики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3409183.4</c:v>
                </c:pt>
                <c:pt idx="1">
                  <c:v>71294.100000000006</c:v>
                </c:pt>
              </c:numCache>
            </c:numRef>
          </c:val>
        </c:ser>
        <c:firstSliceAng val="237"/>
        <c:holeSize val="65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5740498293715852E-2"/>
          <c:y val="1.9935744791616541E-2"/>
          <c:w val="0.95502814502092359"/>
          <c:h val="0.980064281052093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explosion val="2"/>
          <c:dPt>
            <c:idx val="0"/>
            <c:spPr>
              <a:solidFill>
                <a:schemeClr val="accent3"/>
              </a:solidFill>
              <a:ln>
                <a:noFill/>
              </a:ln>
            </c:spPr>
          </c:dPt>
          <c:cat>
            <c:strRef>
              <c:f>Лист1!$A$2:$A$8</c:f>
              <c:strCache>
                <c:ptCount val="4"/>
                <c:pt idx="0">
                  <c:v>Госпрограммы общего характера</c:v>
                </c:pt>
                <c:pt idx="1">
                  <c:v>Госпрограммы поддержки отраслей экономики</c:v>
                </c:pt>
                <c:pt idx="2">
                  <c:v>Госпрограммы направленные на обеспечение безопасности условий жизнедеятель ности</c:v>
                </c:pt>
                <c:pt idx="3">
                  <c:v>Госпрограммы социальной направленности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#,##0.00">
                  <c:v>2760265.2</c:v>
                </c:pt>
                <c:pt idx="1">
                  <c:v>1672768.4</c:v>
                </c:pt>
                <c:pt idx="2">
                  <c:v>50863.7</c:v>
                </c:pt>
                <c:pt idx="3">
                  <c:v>11264.4</c:v>
                </c:pt>
                <c:pt idx="4">
                  <c:v>583282.80000000005</c:v>
                </c:pt>
                <c:pt idx="5">
                  <c:v>238100.3</c:v>
                </c:pt>
                <c:pt idx="6">
                  <c:v>78940.399999999994</c:v>
                </c:pt>
              </c:numCache>
            </c:numRef>
          </c:val>
        </c:ser>
        <c:firstSliceAng val="237"/>
        <c:holeSize val="65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5740498293715835E-2"/>
          <c:y val="1.9935744791616541E-2"/>
          <c:w val="0.95502814502092359"/>
          <c:h val="0.980064281052093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explosion val="2"/>
          <c:dPt>
            <c:idx val="1"/>
            <c:spPr>
              <a:solidFill>
                <a:schemeClr val="accent3"/>
              </a:solidFill>
              <a:ln>
                <a:noFill/>
              </a:ln>
            </c:spPr>
          </c:dPt>
          <c:cat>
            <c:strRef>
              <c:f>Лист1!$A$2:$A$4</c:f>
              <c:strCache>
                <c:ptCount val="3"/>
                <c:pt idx="0">
                  <c:v>Госпрограммы общего характера</c:v>
                </c:pt>
                <c:pt idx="1">
                  <c:v>Госпрограммы поддержки отраслей экономики</c:v>
                </c:pt>
                <c:pt idx="2">
                  <c:v>Госпрограммы направленные на обеспечение безопасности условий жизнедеятель 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3409183.4</c:v>
                </c:pt>
                <c:pt idx="1">
                  <c:v>272760.40000000002</c:v>
                </c:pt>
                <c:pt idx="2">
                  <c:v>3400</c:v>
                </c:pt>
              </c:numCache>
            </c:numRef>
          </c:val>
        </c:ser>
        <c:firstSliceAng val="237"/>
        <c:holeSize val="65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953411159443823E-2"/>
          <c:y val="0"/>
          <c:w val="0.92437485578525458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231D4C"/>
              </a:solidFill>
              <a:ln>
                <a:noFill/>
              </a:ln>
            </c:spPr>
          </c:dPt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Ненгалоговые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23.5</c:v>
                </c:pt>
                <c:pt idx="1">
                  <c:v>2.7</c:v>
                </c:pt>
                <c:pt idx="2">
                  <c:v>73.8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5740498293715849E-2"/>
          <c:y val="1.9935744791616541E-2"/>
          <c:w val="0.95502814502092359"/>
          <c:h val="0.980064281052093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dPt>
            <c:idx val="2"/>
            <c:spPr>
              <a:solidFill>
                <a:schemeClr val="accent3"/>
              </a:solidFill>
              <a:ln>
                <a:noFill/>
              </a:ln>
            </c:spPr>
          </c:dPt>
          <c:cat>
            <c:strRef>
              <c:f>Лист1!$A$2:$A$4</c:f>
              <c:strCache>
                <c:ptCount val="3"/>
                <c:pt idx="0">
                  <c:v>Госпрограммы общего характера</c:v>
                </c:pt>
                <c:pt idx="1">
                  <c:v>Госпрограммы поддержки отраслей экономики</c:v>
                </c:pt>
                <c:pt idx="2">
                  <c:v>Госпрограммы направленные на обеспечение безопасности условий жизнедеятель 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3409183.4</c:v>
                </c:pt>
                <c:pt idx="1">
                  <c:v>14434.6</c:v>
                </c:pt>
                <c:pt idx="2">
                  <c:v>412074.3</c:v>
                </c:pt>
              </c:numCache>
            </c:numRef>
          </c:val>
        </c:ser>
        <c:firstSliceAng val="237"/>
        <c:holeSize val="65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0388963461471262E-4"/>
          <c:y val="4.364047815152431E-2"/>
          <c:w val="0.94121023589971486"/>
          <c:h val="0.9053628187653945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6.4643993547562834E-3"/>
                  <c:y val="0.5811239271535996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323269343440589E-3"/>
                  <c:y val="0.5590559299199175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5811239271535996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21912</c:v>
                </c:pt>
                <c:pt idx="1">
                  <c:v>28967.1</c:v>
                </c:pt>
                <c:pt idx="2">
                  <c:v>30406.1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 ная деятельность</c:v>
                </c:pt>
              </c:strCache>
            </c:strRef>
          </c:tx>
          <c:spPr>
            <a:solidFill>
              <a:srgbClr val="00B0F0"/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273</c:v>
                </c:pt>
                <c:pt idx="1">
                  <c:v>310</c:v>
                </c:pt>
                <c:pt idx="2">
                  <c:v>310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-6.4646538686881179E-3"/>
                  <c:y val="0.1434419820189267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250519843241922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029839870905112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5092.7</c:v>
                </c:pt>
                <c:pt idx="1">
                  <c:v>4392</c:v>
                </c:pt>
                <c:pt idx="2">
                  <c:v>5889.5</c:v>
                </c:pt>
              </c:numCache>
            </c:numRef>
          </c:val>
        </c:ser>
        <c:gapWidth val="46"/>
        <c:axId val="139589120"/>
        <c:axId val="139590656"/>
      </c:barChart>
      <c:catAx>
        <c:axId val="139589120"/>
        <c:scaling>
          <c:orientation val="minMax"/>
        </c:scaling>
        <c:delete val="1"/>
        <c:axPos val="b"/>
        <c:numFmt formatCode="General" sourceLinked="0"/>
        <c:tickLblPos val="none"/>
        <c:crossAx val="139590656"/>
        <c:crosses val="autoZero"/>
        <c:auto val="1"/>
        <c:lblAlgn val="ctr"/>
        <c:lblOffset val="100"/>
      </c:catAx>
      <c:valAx>
        <c:axId val="139590656"/>
        <c:scaling>
          <c:orientation val="minMax"/>
        </c:scaling>
        <c:delete val="1"/>
        <c:axPos val="l"/>
        <c:numFmt formatCode="General" sourceLinked="1"/>
        <c:tickLblPos val="none"/>
        <c:crossAx val="139589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3016900561184283E-2"/>
          <c:y val="0.13704842684903662"/>
          <c:w val="0.91347259894627209"/>
          <c:h val="0.722039414935164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Lbls>
            <c:dLbl>
              <c:idx val="0"/>
              <c:layout>
                <c:manualLayout>
                  <c:x val="-5.1529764525205966E-3"/>
                  <c:y val="-1.532556323254974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67B-469B-9C98-5484CE8B47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529764525205966E-3"/>
                  <c:y val="-1.839067587905982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67B-469B-9C98-5484CE8B47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46787809014E-3"/>
                  <c:y val="-1.839067587905982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67B-469B-9C98-5484CE8B47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11225</c:v>
                </c:pt>
                <c:pt idx="1">
                  <c:v>11225</c:v>
                </c:pt>
                <c:pt idx="2">
                  <c:v>11225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67B-469B-9C98-5484CE8B47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-1.0305952905041178E-2"/>
                  <c:y val="-2.758601381858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</a:t>
                    </a:r>
                    <a:r>
                      <a:rPr lang="en-US" baseline="0" dirty="0"/>
                      <a:t> 711,6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67B-469B-9C98-5484CE8B47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305952905041178E-2"/>
                  <c:y val="-2.14557885255698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34 659,0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67B-469B-9C98-5484CE8B47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14557885255698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 </a:t>
                    </a:r>
                    <a:r>
                      <a:rPr lang="en-US" dirty="0" smtClean="0"/>
                      <a:t>62</a:t>
                    </a:r>
                    <a:r>
                      <a:rPr lang="ru-RU" dirty="0" smtClean="0"/>
                      <a:t>5,0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67B-469B-9C98-5484CE8B47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35711.599999999999</c:v>
                </c:pt>
                <c:pt idx="1">
                  <c:v>34659</c:v>
                </c:pt>
                <c:pt idx="2">
                  <c:v>34624.699999999997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67B-469B-9C98-5484CE8B47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кх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191 163,7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67B-469B-9C98-5484CE8B47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187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smtClean="0"/>
                      <a:t>01</a:t>
                    </a:r>
                    <a:r>
                      <a:rPr lang="ru-RU" baseline="0" dirty="0" smtClean="0"/>
                      <a:t>6</a:t>
                    </a:r>
                    <a:r>
                      <a:rPr lang="en-US" baseline="0" dirty="0" smtClean="0"/>
                      <a:t>,</a:t>
                    </a:r>
                    <a:r>
                      <a:rPr lang="ru-RU" baseline="0" dirty="0" smtClean="0"/>
                      <a:t>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67B-469B-9C98-5484CE8B47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187 </a:t>
                    </a:r>
                    <a:r>
                      <a:rPr lang="en-US" dirty="0" smtClean="0"/>
                      <a:t>007,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67B-469B-9C98-5484CE8B47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191163.7</c:v>
                </c:pt>
                <c:pt idx="1">
                  <c:v>187015.6</c:v>
                </c:pt>
                <c:pt idx="2">
                  <c:v>187007.1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67B-469B-9C98-5484CE8B4740}"/>
            </c:ext>
          </c:extLst>
        </c:ser>
        <c:dLbls>
          <c:showVal val="1"/>
        </c:dLbls>
        <c:gapWidth val="47"/>
        <c:overlap val="100"/>
        <c:axId val="140359552"/>
        <c:axId val="140361088"/>
      </c:barChart>
      <c:catAx>
        <c:axId val="140359552"/>
        <c:scaling>
          <c:orientation val="minMax"/>
        </c:scaling>
        <c:axPos val="b"/>
        <c:numFmt formatCode="General" sourceLinked="0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ru-RU"/>
          </a:p>
        </c:txPr>
        <c:crossAx val="140361088"/>
        <c:crosses val="autoZero"/>
        <c:auto val="1"/>
        <c:lblAlgn val="ctr"/>
        <c:lblOffset val="100"/>
      </c:catAx>
      <c:valAx>
        <c:axId val="140361088"/>
        <c:scaling>
          <c:orientation val="minMax"/>
        </c:scaling>
        <c:delete val="1"/>
        <c:axPos val="l"/>
        <c:numFmt formatCode="General" sourceLinked="1"/>
        <c:tickLblPos val="none"/>
        <c:crossAx val="1403595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Century Gothic" pitchFamily="34" charset="0"/>
        </a:defRPr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0.14696680527560441"/>
          <c:w val="0.89185764387537603"/>
          <c:h val="0.784536341200183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обраование</c:v>
                </c:pt>
              </c:strCache>
            </c:strRef>
          </c:tx>
          <c:spPr>
            <a:solidFill>
              <a:schemeClr val="accent1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610768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D2-421B-8EDD-D1E8997A6A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/>
                      <a:t>921 032,3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2D2-421B-8EDD-D1E8997A6A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921032.3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D2-421B-8EDD-D1E8997A6A7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Допобразование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2.3998125500748267E-3"/>
                  <c:y val="6.2989032964591825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 </a:t>
                    </a:r>
                    <a:r>
                      <a:rPr lang="ru-RU" sz="1200" dirty="0" smtClean="0"/>
                      <a:t>61 176,5</a:t>
                    </a:r>
                    <a:endParaRPr lang="en-US" sz="120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2D2-421B-8EDD-D1E8997A6A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61176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D2-421B-8EDD-D1E8997A6A7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Среднее профессиональное образование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/>
                      <a:t>9 </a:t>
                    </a:r>
                    <a:r>
                      <a:rPr lang="en-US" sz="1200" dirty="0" smtClean="0"/>
                      <a:t>7</a:t>
                    </a:r>
                    <a:r>
                      <a:rPr lang="ru-RU" sz="1200" dirty="0" smtClean="0"/>
                      <a:t>2</a:t>
                    </a:r>
                    <a:r>
                      <a:rPr lang="en-US" sz="1200" dirty="0" smtClean="0"/>
                      <a:t>9,0</a:t>
                    </a:r>
                    <a:endParaRPr lang="en-US" sz="120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2D2-421B-8EDD-D1E8997A6A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9729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2D2-421B-8EDD-D1E8997A6A7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Профподготовка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70 062,6</a:t>
                    </a:r>
                    <a:endParaRPr lang="en-US" sz="120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2D2-421B-8EDD-D1E8997A6A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70062.600000000006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2D2-421B-8EDD-D1E8997A6A74}"/>
            </c:ext>
          </c:extLst>
        </c:ser>
        <c:gapWidth val="345"/>
        <c:overlap val="-10"/>
        <c:axId val="141353728"/>
        <c:axId val="141355264"/>
      </c:barChart>
      <c:catAx>
        <c:axId val="141353728"/>
        <c:scaling>
          <c:orientation val="minMax"/>
        </c:scaling>
        <c:delete val="1"/>
        <c:axPos val="b"/>
        <c:numFmt formatCode="General" sourceLinked="0"/>
        <c:tickLblPos val="none"/>
        <c:crossAx val="141355264"/>
        <c:crosses val="autoZero"/>
        <c:auto val="1"/>
        <c:lblAlgn val="ctr"/>
        <c:lblOffset val="100"/>
      </c:catAx>
      <c:valAx>
        <c:axId val="141355264"/>
        <c:scaling>
          <c:orientation val="minMax"/>
        </c:scaling>
        <c:delete val="1"/>
        <c:axPos val="l"/>
        <c:numFmt formatCode="#,##0.0" sourceLinked="1"/>
        <c:tickLblPos val="none"/>
        <c:crossAx val="1413537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0.10917338549685027"/>
          <c:w val="0.89185764387537603"/>
          <c:h val="0.8223297609789385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обраование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/>
                      <a:t>591 </a:t>
                    </a:r>
                    <a:r>
                      <a:rPr lang="en-US" sz="1200" dirty="0" smtClean="0"/>
                      <a:t>61</a:t>
                    </a:r>
                    <a:r>
                      <a:rPr lang="ru-RU" sz="1200" dirty="0" smtClean="0"/>
                      <a:t>1</a:t>
                    </a:r>
                    <a:r>
                      <a:rPr lang="en-US" sz="1200" dirty="0" smtClean="0"/>
                      <a:t>,0</a:t>
                    </a:r>
                    <a:endParaRPr lang="en-US" sz="120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3E7-4CB6-BDAA-1C96110C42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592610.4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E7-4CB6-BDAA-1C96110C42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877</a:t>
                    </a:r>
                    <a:r>
                      <a:rPr lang="ru-RU" dirty="0" smtClean="0"/>
                      <a:t> 268,0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3E7-4CB6-BDAA-1C96110C42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877268.3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3E7-4CB6-BDAA-1C96110C42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Допобразование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61 172,0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3E7-4CB6-BDAA-1C96110C42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61172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3E7-4CB6-BDAA-1C96110C427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Профподготовка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9 </a:t>
                    </a:r>
                    <a:r>
                      <a:rPr lang="en-US" dirty="0" smtClean="0"/>
                      <a:t>325,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3E7-4CB6-BDAA-1C96110C42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3E7-4CB6-BDAA-1C96110C427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Молодежная политика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layout>
                <c:manualLayout>
                  <c:x val="9.599250200299230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73 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4,0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3E7-4CB6-BDAA-1C96110C42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73084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3E7-4CB6-BDAA-1C96110C427A}"/>
            </c:ext>
          </c:extLst>
        </c:ser>
        <c:gapWidth val="345"/>
        <c:overlap val="-10"/>
        <c:axId val="141554048"/>
        <c:axId val="141555584"/>
      </c:barChart>
      <c:catAx>
        <c:axId val="141554048"/>
        <c:scaling>
          <c:orientation val="minMax"/>
        </c:scaling>
        <c:delete val="1"/>
        <c:axPos val="b"/>
        <c:numFmt formatCode="General" sourceLinked="0"/>
        <c:tickLblPos val="none"/>
        <c:crossAx val="141555584"/>
        <c:crosses val="autoZero"/>
        <c:auto val="1"/>
        <c:lblAlgn val="ctr"/>
        <c:lblOffset val="100"/>
      </c:catAx>
      <c:valAx>
        <c:axId val="141555584"/>
        <c:scaling>
          <c:orientation val="minMax"/>
        </c:scaling>
        <c:delete val="1"/>
        <c:axPos val="l"/>
        <c:numFmt formatCode="General" sourceLinked="1"/>
        <c:tickLblPos val="none"/>
        <c:crossAx val="1415540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0.14066790197914519"/>
          <c:w val="0.89185764387537603"/>
          <c:h val="0.790835244496643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обраование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588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smtClean="0"/>
                      <a:t>52</a:t>
                    </a:r>
                    <a:r>
                      <a:rPr lang="ru-RU" baseline="0" dirty="0" smtClean="0"/>
                      <a:t>6,0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CB0-4EE3-B429-0D37C8182B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588525.9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B0-4EE3-B429-0D37C8182B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872 </a:t>
                    </a:r>
                    <a:r>
                      <a:rPr lang="en-US" dirty="0" smtClean="0"/>
                      <a:t>240,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CB0-4EE3-B429-0D37C8182B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872240.3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B0-4EE3-B429-0D37C8182B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Среднее профессиональное образование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61 172,0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CB0-4EE3-B429-0D37C8182B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61172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CB0-4EE3-B429-0D37C8182B7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Профподготовка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9 </a:t>
                    </a:r>
                    <a:r>
                      <a:rPr lang="ru-RU" dirty="0" smtClean="0"/>
                      <a:t>279,0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9278.9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CB0-4EE3-B429-0D37C8182B7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Молодежная политика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72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smtClean="0"/>
                      <a:t>06</a:t>
                    </a:r>
                    <a:r>
                      <a:rPr lang="ru-RU" baseline="0" dirty="0" smtClean="0"/>
                      <a:t>6,0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CB0-4EE3-B429-0D37C8182B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72066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CB0-4EE3-B429-0D37C8182B70}"/>
            </c:ext>
          </c:extLst>
        </c:ser>
        <c:gapWidth val="345"/>
        <c:overlap val="-10"/>
        <c:axId val="141594624"/>
        <c:axId val="141596160"/>
      </c:barChart>
      <c:catAx>
        <c:axId val="141594624"/>
        <c:scaling>
          <c:orientation val="minMax"/>
        </c:scaling>
        <c:delete val="1"/>
        <c:axPos val="b"/>
        <c:numFmt formatCode="General" sourceLinked="0"/>
        <c:tickLblPos val="none"/>
        <c:crossAx val="141596160"/>
        <c:crosses val="autoZero"/>
        <c:auto val="1"/>
        <c:lblAlgn val="ctr"/>
        <c:lblOffset val="100"/>
      </c:catAx>
      <c:valAx>
        <c:axId val="141596160"/>
        <c:scaling>
          <c:orientation val="minMax"/>
        </c:scaling>
        <c:delete val="1"/>
        <c:axPos val="l"/>
        <c:numFmt formatCode="General" sourceLinked="1"/>
        <c:tickLblPos val="none"/>
        <c:crossAx val="1415946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8214018826437986E-2"/>
          <c:y val="3.0575070041329904E-2"/>
          <c:w val="0.76830544621318453"/>
          <c:h val="0.9294111551707929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театры и концертная организация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22122.3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F2-4370-913B-400B4B334D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библиотеки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15328.9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F2-4370-913B-400B4B334D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музеи</c:v>
                </c:pt>
              </c:strCache>
            </c:strRef>
          </c:tx>
          <c:dPt>
            <c:idx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6F2-4370-913B-400B4B334D83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6F2-4370-913B-400B4B334D83}"/>
            </c:ext>
          </c:extLst>
        </c:ser>
        <c:gapWidth val="0"/>
        <c:overlap val="-36"/>
        <c:axId val="141932800"/>
        <c:axId val="141946880"/>
      </c:barChart>
      <c:catAx>
        <c:axId val="141932800"/>
        <c:scaling>
          <c:orientation val="minMax"/>
        </c:scaling>
        <c:delete val="1"/>
        <c:axPos val="b"/>
        <c:numFmt formatCode="General" sourceLinked="0"/>
        <c:tickLblPos val="none"/>
        <c:crossAx val="141946880"/>
        <c:crosses val="autoZero"/>
        <c:auto val="1"/>
        <c:lblAlgn val="ctr"/>
        <c:lblOffset val="100"/>
      </c:catAx>
      <c:valAx>
        <c:axId val="141946880"/>
        <c:scaling>
          <c:orientation val="minMax"/>
        </c:scaling>
        <c:delete val="1"/>
        <c:axPos val="l"/>
        <c:numFmt formatCode="General" sourceLinked="1"/>
        <c:tickLblPos val="none"/>
        <c:crossAx val="1419328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Century Gothic" pitchFamily="34" charset="0"/>
        </a:defRPr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5035339792463633E-2"/>
          <c:y val="0"/>
          <c:w val="0.97496456984419999"/>
          <c:h val="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театры и концертная организация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31837.7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3A-42BE-B0FC-D4DEA012D7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библиотеки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18565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3A-42BE-B0FC-D4DEA012D7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музеи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3A-42BE-B0FC-D4DEA012D7E2}"/>
            </c:ext>
          </c:extLst>
        </c:ser>
        <c:gapWidth val="0"/>
        <c:overlap val="-36"/>
        <c:axId val="142228096"/>
        <c:axId val="142242176"/>
      </c:barChart>
      <c:catAx>
        <c:axId val="142228096"/>
        <c:scaling>
          <c:orientation val="minMax"/>
        </c:scaling>
        <c:delete val="1"/>
        <c:axPos val="b"/>
        <c:numFmt formatCode="General" sourceLinked="0"/>
        <c:tickLblPos val="none"/>
        <c:crossAx val="142242176"/>
        <c:crosses val="autoZero"/>
        <c:auto val="1"/>
        <c:lblAlgn val="ctr"/>
        <c:lblOffset val="100"/>
      </c:catAx>
      <c:valAx>
        <c:axId val="142242176"/>
        <c:scaling>
          <c:orientation val="minMax"/>
        </c:scaling>
        <c:delete val="1"/>
        <c:axPos val="l"/>
        <c:numFmt formatCode="General" sourceLinked="1"/>
        <c:tickLblPos val="none"/>
        <c:crossAx val="1422280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Century Gothic" pitchFamily="34" charset="0"/>
        </a:defRPr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503533979246365E-2"/>
          <c:y val="2.0921820652406151E-3"/>
          <c:w val="0.79900218153613956"/>
          <c:h val="0.9294111551707929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театры и концертная организация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22122.3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46-4F58-A722-742C130C98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библиотеки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15328.9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46-4F58-A722-742C130C981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музеи</c:v>
                </c:pt>
              </c:strCache>
            </c:strRef>
          </c:tx>
          <c:dPt>
            <c:idx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546-4F58-A722-742C130C9817}"/>
              </c:ext>
            </c:extLst>
          </c:dPt>
          <c:dLbls>
            <c:dLbl>
              <c:idx val="0"/>
              <c:layout>
                <c:manualLayout>
                  <c:x val="-2.051267694202826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461,0</a:t>
                    </a:r>
                  </a:p>
                  <a:p>
                    <a:r>
                      <a:rPr lang="ru-RU" sz="1100" dirty="0" smtClean="0"/>
                      <a:t> тыс.</a:t>
                    </a:r>
                    <a:r>
                      <a:rPr lang="ru-RU" sz="1100" baseline="0" dirty="0" smtClean="0"/>
                      <a:t> </a:t>
                    </a:r>
                    <a:r>
                      <a:rPr lang="ru-RU" sz="1100" dirty="0" smtClean="0"/>
                      <a:t>рублей</a:t>
                    </a:r>
                    <a:endParaRPr lang="ru-RU" sz="110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546-4F58-A722-742C130C98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46-4F58-A722-742C130C9817}"/>
            </c:ext>
          </c:extLst>
        </c:ser>
        <c:gapWidth val="0"/>
        <c:overlap val="-36"/>
        <c:axId val="142295424"/>
        <c:axId val="142296960"/>
      </c:barChart>
      <c:catAx>
        <c:axId val="142295424"/>
        <c:scaling>
          <c:orientation val="minMax"/>
        </c:scaling>
        <c:delete val="1"/>
        <c:axPos val="b"/>
        <c:numFmt formatCode="General" sourceLinked="0"/>
        <c:tickLblPos val="none"/>
        <c:crossAx val="142296960"/>
        <c:crosses val="autoZero"/>
        <c:auto val="1"/>
        <c:lblAlgn val="ctr"/>
        <c:lblOffset val="100"/>
      </c:catAx>
      <c:valAx>
        <c:axId val="142296960"/>
        <c:scaling>
          <c:orientation val="minMax"/>
        </c:scaling>
        <c:delete val="1"/>
        <c:axPos val="l"/>
        <c:numFmt formatCode="General" sourceLinked="1"/>
        <c:tickLblPos val="none"/>
        <c:crossAx val="1422954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Century Gothic" pitchFamily="34" charset="0"/>
        </a:defRPr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2356670855037997E-2"/>
          <c:y val="0.14081902224539194"/>
          <c:w val="0.86585997486977995"/>
          <c:h val="0.6922561488894336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-5.5997287438485843E-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1D7-4403-9B2F-C78A04FCF3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1510</a:t>
                    </a:r>
                    <a:r>
                      <a:rPr lang="ru-RU" smtClean="0"/>
                      <a:t>3,0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1501</a:t>
                    </a:r>
                    <a:r>
                      <a:rPr lang="ru-RU" smtClean="0"/>
                      <a:t>9,0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15835</c:v>
                </c:pt>
                <c:pt idx="1">
                  <c:v>15102.6</c:v>
                </c:pt>
                <c:pt idx="2">
                  <c:v>15018.5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D7-4403-9B2F-C78A04FCF3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осд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3718.4</c:v>
                </c:pt>
                <c:pt idx="1">
                  <c:v>3593.9</c:v>
                </c:pt>
                <c:pt idx="2">
                  <c:v>3579.6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1D7-4403-9B2F-C78A04FCF3E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обеспеч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336</a:t>
                    </a:r>
                    <a:r>
                      <a:rPr lang="en-US" baseline="0" dirty="0" smtClean="0">
                        <a:latin typeface="Times New Roman" pitchFamily="18" charset="0"/>
                        <a:cs typeface="Times New Roman" pitchFamily="18" charset="0"/>
                      </a:rPr>
                      <a:t> 241,7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1D7-4403-9B2F-C78A04FCF3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99728743848598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326 547,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325 433,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1D7-4403-9B2F-C78A04FCF3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336241.7</c:v>
                </c:pt>
                <c:pt idx="1">
                  <c:v>326547.20000000001</c:v>
                </c:pt>
                <c:pt idx="2">
                  <c:v>215957.3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1D7-4403-9B2F-C78A04FCF3E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Фомс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227</a:t>
                    </a:r>
                    <a:r>
                      <a:rPr lang="en-US" baseline="0" dirty="0" smtClean="0">
                        <a:latin typeface="Times New Roman" pitchFamily="18" charset="0"/>
                        <a:cs typeface="Times New Roman" pitchFamily="18" charset="0"/>
                      </a:rPr>
                      <a:t> 487,7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1D7-4403-9B2F-C78A04FCF3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217 145,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1D7-4403-9B2F-C78A04FCF3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215 957,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1D7-4403-9B2F-C78A04FCF3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227487.7</c:v>
                </c:pt>
                <c:pt idx="1">
                  <c:v>217145.5</c:v>
                </c:pt>
                <c:pt idx="2">
                  <c:v>215957.3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1D7-4403-9B2F-C78A04FCF3E1}"/>
            </c:ext>
          </c:extLst>
        </c:ser>
        <c:gapWidth val="24"/>
        <c:overlap val="100"/>
        <c:axId val="142616064"/>
        <c:axId val="142617600"/>
      </c:barChart>
      <c:catAx>
        <c:axId val="142616064"/>
        <c:scaling>
          <c:orientation val="minMax"/>
        </c:scaling>
        <c:axPos val="b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ru-RU"/>
          </a:p>
        </c:txPr>
        <c:crossAx val="142617600"/>
        <c:crosses val="autoZero"/>
        <c:auto val="1"/>
        <c:lblAlgn val="ctr"/>
        <c:lblOffset val="100"/>
      </c:catAx>
      <c:valAx>
        <c:axId val="142617600"/>
        <c:scaling>
          <c:orientation val="minMax"/>
        </c:scaling>
        <c:delete val="1"/>
        <c:axPos val="l"/>
        <c:numFmt formatCode="General" sourceLinked="1"/>
        <c:tickLblPos val="none"/>
        <c:crossAx val="142616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200">
          <a:latin typeface="Century Gothic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953411159443823E-2"/>
          <c:y val="0"/>
          <c:w val="0.92437485578525458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231D4C"/>
              </a:solidFill>
              <a:ln>
                <a:noFill/>
              </a:ln>
            </c:spPr>
          </c:dPt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Ненгалоговые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28.5</c:v>
                </c:pt>
                <c:pt idx="1">
                  <c:v>3</c:v>
                </c:pt>
                <c:pt idx="2" formatCode="#,##0.00">
                  <c:v>68.5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3447375402493854E-2"/>
          <c:y val="4.0905770249647803E-2"/>
          <c:w val="0.91181535384957979"/>
          <c:h val="0.871286857733606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 обеспеч</c:v>
                </c:pt>
              </c:strCache>
            </c:strRef>
          </c:tx>
          <c:spPr>
            <a:solidFill>
              <a:schemeClr val="accent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82-46D7-BA6B-F02DA68C0A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обеспеч доступности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659,0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82-46D7-BA6B-F02DA68C0A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659,0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E82-46D7-BA6B-F02DA68C0A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659,0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82-46D7-BA6B-F02DA68C0A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11264.4</c:v>
                </c:pt>
                <c:pt idx="1">
                  <c:v>11264.4</c:v>
                </c:pt>
                <c:pt idx="2">
                  <c:v>11264.4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82-46D7-BA6B-F02DA68C0A72}"/>
            </c:ext>
          </c:extLst>
        </c:ser>
        <c:gapWidth val="15"/>
        <c:overlap val="100"/>
        <c:axId val="141365632"/>
        <c:axId val="141367168"/>
      </c:barChart>
      <c:catAx>
        <c:axId val="141365632"/>
        <c:scaling>
          <c:orientation val="minMax"/>
        </c:scaling>
        <c:delete val="1"/>
        <c:axPos val="b"/>
        <c:numFmt formatCode="General" sourceLinked="0"/>
        <c:tickLblPos val="none"/>
        <c:crossAx val="141367168"/>
        <c:crosses val="autoZero"/>
        <c:auto val="1"/>
        <c:lblAlgn val="ctr"/>
        <c:lblOffset val="100"/>
      </c:catAx>
      <c:valAx>
        <c:axId val="141367168"/>
        <c:scaling>
          <c:orientation val="minMax"/>
        </c:scaling>
        <c:delete val="1"/>
        <c:axPos val="l"/>
        <c:numFmt formatCode="General" sourceLinked="1"/>
        <c:tickLblPos val="none"/>
        <c:crossAx val="141365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Century Gothic" pitchFamily="34" charset="0"/>
        </a:defRPr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7258997674375946E-2"/>
          <c:y val="6.7887782998690832E-2"/>
          <c:w val="0.98274076097817165"/>
          <c:h val="0.881582793861901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-6.1302252930199507E-3"/>
                  <c:y val="2.480602792989465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6E1-4C01-8A64-58F1B25C77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1953379395298806E-3"/>
                  <c:y val="1.860452094742101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6E1-4C01-8A64-58F1B25C77F0}"/>
                </c:ext>
                <c:ext xmlns:c15="http://schemas.microsoft.com/office/drawing/2012/chart" uri="{CE6537A1-D6FC-4f65-9D91-7224C49458BB}">
                  <c15:layout>
                    <c:manualLayout>
                      <c:w val="0.13793006909294869"/>
                      <c:h val="0.1066659200985469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10000</c:v>
                </c:pt>
                <c:pt idx="1">
                  <c:v>10000</c:v>
                </c:pt>
                <c:pt idx="2">
                  <c:v>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E1-4C01-8A64-58F1B25C77F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 ная деятельность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4434,6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6E1-4C01-8A64-58F1B25C77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ru-RU" dirty="0" smtClean="0"/>
                      <a:t>4799,0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6E1-4C01-8A64-58F1B25C77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ru-RU" dirty="0" smtClean="0"/>
                      <a:t>4884,0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6E1-4C01-8A64-58F1B25C77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4434.6000000000004</c:v>
                </c:pt>
                <c:pt idx="1">
                  <c:v>4798.7</c:v>
                </c:pt>
                <c:pt idx="2">
                  <c:v>4884.4000000000005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6E1-4C01-8A64-58F1B25C77F0}"/>
            </c:ext>
          </c:extLst>
        </c:ser>
        <c:gapWidth val="46"/>
        <c:overlap val="100"/>
        <c:axId val="142646272"/>
        <c:axId val="142922496"/>
      </c:barChart>
      <c:catAx>
        <c:axId val="142646272"/>
        <c:scaling>
          <c:orientation val="minMax"/>
        </c:scaling>
        <c:delete val="1"/>
        <c:axPos val="b"/>
        <c:numFmt formatCode="General" sourceLinked="0"/>
        <c:tickLblPos val="none"/>
        <c:crossAx val="142922496"/>
        <c:crosses val="autoZero"/>
        <c:auto val="1"/>
        <c:lblAlgn val="ctr"/>
        <c:lblOffset val="100"/>
      </c:catAx>
      <c:valAx>
        <c:axId val="142922496"/>
        <c:scaling>
          <c:orientation val="minMax"/>
        </c:scaling>
        <c:delete val="1"/>
        <c:axPos val="l"/>
        <c:numFmt formatCode="#,##0" sourceLinked="1"/>
        <c:tickLblPos val="none"/>
        <c:crossAx val="1426462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1541225759314957E-2"/>
          <c:y val="9.7353815962959556E-2"/>
          <c:w val="0.9369175484813701"/>
          <c:h val="0.85608566335910374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7283.2</c:v>
                </c:pt>
                <c:pt idx="1">
                  <c:v>3518.2</c:v>
                </c:pt>
                <c:pt idx="2">
                  <c:v>3518.2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18-4052-85D3-F26A5B5B0D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18-4052-85D3-F26A5B5B0DA9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118-4052-85D3-F26A5B5B0DA9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18-4052-85D3-F26A5B5B0DA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144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686,7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737,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75</a:t>
                    </a:r>
                    <a:r>
                      <a:rPr lang="ru-RU" dirty="0" smtClean="0"/>
                      <a:t>9,0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144686.70000000001</c:v>
                </c:pt>
                <c:pt idx="1">
                  <c:v>121737.5</c:v>
                </c:pt>
                <c:pt idx="2">
                  <c:v>122758.6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18-4052-85D3-F26A5B5B0D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551.1</c:v>
                </c:pt>
                <c:pt idx="1">
                  <c:v>525.6</c:v>
                </c:pt>
                <c:pt idx="2">
                  <c:v>522.70000000000005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118-4052-85D3-F26A5B5B0DA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259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553,3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95</a:t>
                    </a:r>
                    <a:r>
                      <a:rPr lang="ru-RU" dirty="0" smtClean="0"/>
                      <a:t>7,0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328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291,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259553.3</c:v>
                </c:pt>
                <c:pt idx="1">
                  <c:v>262956.90000000002</c:v>
                </c:pt>
                <c:pt idx="2">
                  <c:v>328291.3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118-4052-85D3-F26A5B5B0DA9}"/>
            </c:ext>
          </c:extLst>
        </c:ser>
        <c:overlap val="100"/>
        <c:axId val="144377344"/>
        <c:axId val="144378880"/>
      </c:barChart>
      <c:catAx>
        <c:axId val="144377344"/>
        <c:scaling>
          <c:orientation val="minMax"/>
        </c:scaling>
        <c:delete val="1"/>
        <c:axPos val="b"/>
        <c:numFmt formatCode="General" sourceLinked="0"/>
        <c:tickLblPos val="none"/>
        <c:crossAx val="144378880"/>
        <c:crosses val="autoZero"/>
        <c:auto val="1"/>
        <c:lblAlgn val="ctr"/>
        <c:lblOffset val="100"/>
      </c:catAx>
      <c:valAx>
        <c:axId val="144378880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44377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3 400,0 тыс.руб.</a:t>
            </a:r>
          </a:p>
        </c:rich>
      </c:tx>
      <c:layout>
        <c:manualLayout>
          <c:xMode val="edge"/>
          <c:yMode val="edge"/>
          <c:x val="0.37873800658313073"/>
          <c:y val="0.11503187461608012"/>
        </c:manualLayout>
      </c:layout>
      <c:overlay val="1"/>
    </c:title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EC4-4615-91F6-6B80CF00A9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Нормативное содержание автомобильных дорог регионального значения</c:v>
                </c:pt>
                <c:pt idx="1">
                  <c:v>Ремонт и капитальный ремонт автомобильных дорог регионального значения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1700</c:v>
                </c:pt>
                <c:pt idx="1">
                  <c:v>1700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C4-4615-91F6-6B80CF00A980}"/>
            </c:ext>
          </c:extLst>
        </c:ser>
        <c:dLbls>
          <c:showVal val="1"/>
        </c:dLbls>
        <c:overlap val="100"/>
        <c:axId val="144549760"/>
        <c:axId val="144551296"/>
      </c:barChart>
      <c:catAx>
        <c:axId val="144549760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44551296"/>
        <c:crosses val="autoZero"/>
        <c:auto val="1"/>
        <c:lblAlgn val="ctr"/>
        <c:lblOffset val="100"/>
      </c:catAx>
      <c:valAx>
        <c:axId val="144551296"/>
        <c:scaling>
          <c:orientation val="minMax"/>
        </c:scaling>
        <c:delete val="1"/>
        <c:axPos val="l"/>
        <c:majorGridlines/>
        <c:numFmt formatCode="0%" sourceLinked="1"/>
        <c:majorTickMark val="none"/>
        <c:tickLblPos val="none"/>
        <c:crossAx val="144549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000"/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1904581036931593E-2"/>
          <c:y val="4.3566081310114503E-2"/>
          <c:w val="0.94121023589971486"/>
          <c:h val="0.90536281876539459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49912.7</c:v>
                </c:pt>
                <c:pt idx="1">
                  <c:v>20454.599999999962</c:v>
                </c:pt>
                <c:pt idx="2">
                  <c:v>1580.4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AF-4497-B064-AAC4795158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 ная деятельность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1774,</a:t>
                    </a:r>
                    <a:r>
                      <a:rPr lang="ru-RU" smtClean="0"/>
                      <a:t>4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3.1189110629003345E-3"/>
                  <c:y val="-3.96379300658665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1774,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1750</c:v>
                </c:pt>
                <c:pt idx="1">
                  <c:v>1774.8</c:v>
                </c:pt>
                <c:pt idx="2">
                  <c:v>1774.8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AF-4497-B064-AAC47951584F}"/>
            </c:ext>
          </c:extLst>
        </c:ser>
        <c:gapWidth val="46"/>
        <c:overlap val="100"/>
        <c:axId val="144713600"/>
        <c:axId val="144715136"/>
      </c:barChart>
      <c:catAx>
        <c:axId val="144713600"/>
        <c:scaling>
          <c:orientation val="minMax"/>
        </c:scaling>
        <c:delete val="1"/>
        <c:axPos val="b"/>
        <c:numFmt formatCode="General" sourceLinked="0"/>
        <c:tickLblPos val="none"/>
        <c:crossAx val="144715136"/>
        <c:crosses val="autoZero"/>
        <c:auto val="1"/>
        <c:lblAlgn val="ctr"/>
        <c:lblOffset val="100"/>
      </c:catAx>
      <c:valAx>
        <c:axId val="144715136"/>
        <c:scaling>
          <c:orientation val="minMax"/>
        </c:scaling>
        <c:delete val="1"/>
        <c:axPos val="l"/>
        <c:numFmt formatCode="General" sourceLinked="1"/>
        <c:tickLblPos val="none"/>
        <c:crossAx val="1447136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518472894911212E-2"/>
          <c:y val="2.5581395348837209E-2"/>
          <c:w val="0.86963054210177726"/>
          <c:h val="0.9744186046511628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Century Gothic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0.54700000000000004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spPr>
              <a:solidFill>
                <a:schemeClr val="accent5"/>
              </a:solidFill>
              <a:ln w="381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Century Gothic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0.2100000000000001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4"/>
            </a:solidFill>
            <a:ln w="381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Century Gothic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0.112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Century Gothic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0.112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38100" cap="flat" cmpd="sng" algn="ctr">
              <a:solidFill>
                <a:srgbClr val="3CB7BA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 w="38100" cap="flat" cmpd="sng" algn="ctr">
                <a:solidFill>
                  <a:srgbClr val="3CB7BA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7777653349757793E-2"/>
                  <c:y val="-6.666620006159191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Century Gothic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7.3000000000000035E-3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dLbls>
            <c:dLbl>
              <c:idx val="0"/>
              <c:layout>
                <c:manualLayout>
                  <c:x val="1.7777653349757845E-2"/>
                  <c:y val="-3.5555306699515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Century Gothic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1.1100000000000009E-2</c:v>
                </c:pt>
              </c:numCache>
            </c:numRef>
          </c:val>
        </c:ser>
        <c:overlap val="100"/>
        <c:axId val="145021184"/>
        <c:axId val="144916480"/>
      </c:barChart>
      <c:catAx>
        <c:axId val="145021184"/>
        <c:scaling>
          <c:orientation val="minMax"/>
        </c:scaling>
        <c:delete val="1"/>
        <c:axPos val="b"/>
        <c:numFmt formatCode="General" sourceLinked="0"/>
        <c:tickLblPos val="none"/>
        <c:crossAx val="144916480"/>
        <c:crosses val="autoZero"/>
        <c:auto val="1"/>
        <c:lblAlgn val="ctr"/>
        <c:lblOffset val="100"/>
      </c:catAx>
      <c:valAx>
        <c:axId val="144916480"/>
        <c:scaling>
          <c:orientation val="minMax"/>
        </c:scaling>
        <c:delete val="1"/>
        <c:axPos val="l"/>
        <c:majorGridlines/>
        <c:numFmt formatCode="0.0%" sourceLinked="1"/>
        <c:tickLblPos val="none"/>
        <c:crossAx val="1450211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953411159443823E-2"/>
          <c:y val="0"/>
          <c:w val="0.92437485578525458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231D4C"/>
              </a:solidFill>
              <a:ln>
                <a:noFill/>
              </a:ln>
            </c:spPr>
          </c:dPt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Ненгалоговые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27.8</c:v>
                </c:pt>
                <c:pt idx="1">
                  <c:v>2.9</c:v>
                </c:pt>
                <c:pt idx="2">
                  <c:v>69.3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0557125597155845E-2"/>
          <c:y val="3.2947206758545691E-2"/>
          <c:w val="0.92437485578525458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231D4C"/>
              </a:solidFill>
              <a:ln>
                <a:noFill/>
              </a:ln>
            </c:spPr>
          </c:dPt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Ненгалоговые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23.5</c:v>
                </c:pt>
                <c:pt idx="1">
                  <c:v>2.7</c:v>
                </c:pt>
                <c:pt idx="2">
                  <c:v>73.8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953411159443823E-2"/>
          <c:y val="0"/>
          <c:w val="0.92437485578525458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Ненгалоговые доходы</c:v>
                </c:pt>
                <c:pt idx="2">
                  <c:v>безвосмездные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22.4</c:v>
                </c:pt>
                <c:pt idx="1">
                  <c:v>2.7</c:v>
                </c:pt>
                <c:pt idx="2">
                  <c:v>74.900000000000006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953411159443823E-2"/>
          <c:y val="0"/>
          <c:w val="0.92437485578525458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cat>
            <c:strRef>
              <c:f>Лист1!$A$2:$A$4</c:f>
              <c:strCache>
                <c:ptCount val="2"/>
                <c:pt idx="0">
                  <c:v>Налоговые доходы</c:v>
                </c:pt>
                <c:pt idx="1">
                  <c:v>Ненгалоговые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23.5</c:v>
                </c:pt>
                <c:pt idx="1">
                  <c:v>2.7</c:v>
                </c:pt>
                <c:pt idx="2">
                  <c:v>73.8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953411159443823E-2"/>
          <c:y val="0"/>
          <c:w val="0.92437485578525458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cat>
            <c:strRef>
              <c:f>Лист1!$A$2:$A$4</c:f>
              <c:strCache>
                <c:ptCount val="2"/>
                <c:pt idx="0">
                  <c:v>Налоговые доходы</c:v>
                </c:pt>
                <c:pt idx="1">
                  <c:v>Ненгалоговые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23.5</c:v>
                </c:pt>
                <c:pt idx="1">
                  <c:v>2.7</c:v>
                </c:pt>
                <c:pt idx="2">
                  <c:v>73.8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0.76284</cdr:x>
      <cdr:y>0.01149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93401" y="71412"/>
          <a:ext cx="2143095" cy="6143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Century Gothic" pitchFamily="34" charset="0"/>
            </a:rPr>
            <a:t>Общегосударственные вопросы</a:t>
          </a:r>
        </a:p>
        <a:p xmlns:a="http://schemas.openxmlformats.org/drawingml/2006/main">
          <a:endParaRPr lang="ru-RU" dirty="0">
            <a:latin typeface="Century Gothic" pitchFamily="34" charset="0"/>
          </a:endParaRPr>
        </a:p>
        <a:p xmlns:a="http://schemas.openxmlformats.org/drawingml/2006/main">
          <a:r>
            <a:rPr lang="ru-RU" dirty="0" smtClean="0">
              <a:latin typeface="Century Gothic" pitchFamily="34" charset="0"/>
            </a:rPr>
            <a:t>Национальная безопасность и правоохранительная деятельность</a:t>
          </a:r>
        </a:p>
        <a:p xmlns:a="http://schemas.openxmlformats.org/drawingml/2006/main">
          <a:endParaRPr lang="ru-RU" dirty="0" smtClean="0">
            <a:latin typeface="Century Gothic" pitchFamily="34" charset="0"/>
          </a:endParaRPr>
        </a:p>
        <a:p xmlns:a="http://schemas.openxmlformats.org/drawingml/2006/main">
          <a:r>
            <a:rPr lang="ru-RU" dirty="0" smtClean="0">
              <a:latin typeface="Century Gothic" pitchFamily="34" charset="0"/>
            </a:rPr>
            <a:t>Национальная экономика</a:t>
          </a:r>
        </a:p>
        <a:p xmlns:a="http://schemas.openxmlformats.org/drawingml/2006/main">
          <a:endParaRPr lang="ru-RU" dirty="0" smtClean="0">
            <a:latin typeface="Century Gothic" pitchFamily="34" charset="0"/>
          </a:endParaRPr>
        </a:p>
        <a:p xmlns:a="http://schemas.openxmlformats.org/drawingml/2006/main">
          <a:endParaRPr lang="ru-RU" dirty="0">
            <a:latin typeface="Century Gothic" pitchFamily="34" charset="0"/>
          </a:endParaRPr>
        </a:p>
        <a:p xmlns:a="http://schemas.openxmlformats.org/drawingml/2006/main">
          <a:r>
            <a:rPr lang="ru-RU" dirty="0" smtClean="0">
              <a:latin typeface="Century Gothic" pitchFamily="34" charset="0"/>
            </a:rPr>
            <a:t>Жилищно-коммунальное хозяйство</a:t>
          </a:r>
        </a:p>
        <a:p xmlns:a="http://schemas.openxmlformats.org/drawingml/2006/main">
          <a:endParaRPr lang="ru-RU" dirty="0">
            <a:latin typeface="Century Gothic" pitchFamily="34" charset="0"/>
          </a:endParaRPr>
        </a:p>
        <a:p xmlns:a="http://schemas.openxmlformats.org/drawingml/2006/main">
          <a:endParaRPr lang="ru-RU" dirty="0" smtClean="0">
            <a:latin typeface="Century Gothic" pitchFamily="34" charset="0"/>
          </a:endParaRPr>
        </a:p>
        <a:p xmlns:a="http://schemas.openxmlformats.org/drawingml/2006/main">
          <a:r>
            <a:rPr lang="ru-RU" dirty="0" smtClean="0">
              <a:latin typeface="Century Gothic" pitchFamily="34" charset="0"/>
            </a:rPr>
            <a:t>Образование</a:t>
          </a:r>
        </a:p>
        <a:p xmlns:a="http://schemas.openxmlformats.org/drawingml/2006/main">
          <a:endParaRPr lang="ru-RU" dirty="0">
            <a:latin typeface="Century Gothic" pitchFamily="34" charset="0"/>
          </a:endParaRPr>
        </a:p>
        <a:p xmlns:a="http://schemas.openxmlformats.org/drawingml/2006/main">
          <a:endParaRPr lang="ru-RU" dirty="0" smtClean="0">
            <a:latin typeface="Century Gothic" pitchFamily="34" charset="0"/>
          </a:endParaRPr>
        </a:p>
        <a:p xmlns:a="http://schemas.openxmlformats.org/drawingml/2006/main">
          <a:r>
            <a:rPr lang="ru-RU" dirty="0" smtClean="0">
              <a:latin typeface="Century Gothic" pitchFamily="34" charset="0"/>
            </a:rPr>
            <a:t>Культура и кинематография</a:t>
          </a:r>
        </a:p>
        <a:p xmlns:a="http://schemas.openxmlformats.org/drawingml/2006/main">
          <a:endParaRPr lang="ru-RU" dirty="0" smtClean="0">
            <a:latin typeface="Century Gothic" pitchFamily="34" charset="0"/>
          </a:endParaRPr>
        </a:p>
        <a:p xmlns:a="http://schemas.openxmlformats.org/drawingml/2006/main">
          <a:endParaRPr lang="ru-RU" dirty="0" smtClean="0">
            <a:latin typeface="Century Gothic" pitchFamily="34" charset="0"/>
          </a:endParaRPr>
        </a:p>
        <a:p xmlns:a="http://schemas.openxmlformats.org/drawingml/2006/main">
          <a:r>
            <a:rPr lang="ru-RU" dirty="0" smtClean="0">
              <a:latin typeface="Century Gothic" pitchFamily="34" charset="0"/>
            </a:rPr>
            <a:t>Здравоохранение</a:t>
          </a:r>
        </a:p>
        <a:p xmlns:a="http://schemas.openxmlformats.org/drawingml/2006/main">
          <a:endParaRPr lang="ru-RU" dirty="0">
            <a:latin typeface="Century Gothic" pitchFamily="34" charset="0"/>
          </a:endParaRPr>
        </a:p>
        <a:p xmlns:a="http://schemas.openxmlformats.org/drawingml/2006/main">
          <a:endParaRPr lang="ru-RU" dirty="0" smtClean="0">
            <a:latin typeface="Century Gothic" pitchFamily="34" charset="0"/>
          </a:endParaRPr>
        </a:p>
        <a:p xmlns:a="http://schemas.openxmlformats.org/drawingml/2006/main">
          <a:endParaRPr lang="ru-RU" dirty="0" smtClean="0">
            <a:latin typeface="Century Gothic" pitchFamily="34" charset="0"/>
          </a:endParaRPr>
        </a:p>
        <a:p xmlns:a="http://schemas.openxmlformats.org/drawingml/2006/main">
          <a:r>
            <a:rPr lang="ru-RU" dirty="0" smtClean="0">
              <a:latin typeface="Century Gothic" pitchFamily="34" charset="0"/>
            </a:rPr>
            <a:t>Социальная политика</a:t>
          </a:r>
          <a:endParaRPr lang="ru-RU" dirty="0">
            <a:latin typeface="Century Gothic" pitchFamily="34" charset="0"/>
          </a:endParaRPr>
        </a:p>
        <a:p xmlns:a="http://schemas.openxmlformats.org/drawingml/2006/main">
          <a:endParaRPr lang="ru-RU" dirty="0">
            <a:latin typeface="Century Gothic" pitchFamily="34" charset="0"/>
          </a:endParaRPr>
        </a:p>
        <a:p xmlns:a="http://schemas.openxmlformats.org/drawingml/2006/main">
          <a:endParaRPr lang="ru-RU" dirty="0" smtClean="0">
            <a:latin typeface="Century Gothic" pitchFamily="34" charset="0"/>
          </a:endParaRPr>
        </a:p>
        <a:p xmlns:a="http://schemas.openxmlformats.org/drawingml/2006/main">
          <a:endParaRPr lang="ru-RU" dirty="0" smtClean="0">
            <a:latin typeface="Century Gothic" pitchFamily="34" charset="0"/>
          </a:endParaRPr>
        </a:p>
        <a:p xmlns:a="http://schemas.openxmlformats.org/drawingml/2006/main">
          <a:r>
            <a:rPr lang="ru-RU" dirty="0" smtClean="0">
              <a:latin typeface="Century Gothic" pitchFamily="34" charset="0"/>
            </a:rPr>
            <a:t>Физическая культура и спорт</a:t>
          </a:r>
        </a:p>
        <a:p xmlns:a="http://schemas.openxmlformats.org/drawingml/2006/main">
          <a:endParaRPr lang="ru-RU" dirty="0" smtClean="0">
            <a:latin typeface="Century Gothic" pitchFamily="34" charset="0"/>
          </a:endParaRPr>
        </a:p>
        <a:p xmlns:a="http://schemas.openxmlformats.org/drawingml/2006/main">
          <a:r>
            <a:rPr lang="ru-RU" dirty="0" smtClean="0">
              <a:latin typeface="Century Gothic" pitchFamily="34" charset="0"/>
            </a:rPr>
            <a:t>Обслуживание муниципального долга</a:t>
          </a:r>
          <a:endParaRPr lang="ru-RU" sz="1100" dirty="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0.69959</cdr:x>
      <cdr:y>0.01149</cdr:y>
    </cdr:from>
    <cdr:to>
      <cdr:x>0.76283</cdr:x>
      <cdr:y>0.10344</cdr:y>
    </cdr:to>
    <cdr:grpSp>
      <cdr:nvGrpSpPr>
        <cdr:cNvPr id="31" name="Группа 30"/>
        <cdr:cNvGrpSpPr/>
      </cdr:nvGrpSpPr>
      <cdr:grpSpPr>
        <a:xfrm xmlns:a="http://schemas.openxmlformats.org/drawingml/2006/main">
          <a:off x="6321842" y="71412"/>
          <a:ext cx="571468" cy="571479"/>
          <a:chOff x="6393322" y="5214971"/>
          <a:chExt cx="571504" cy="571507"/>
        </a:xfrm>
      </cdr:grpSpPr>
      <cdr:sp macro="" textlink="">
        <cdr:nvSpPr>
          <cdr:cNvPr id="18" name="Овал 17"/>
          <cdr:cNvSpPr/>
        </cdr:nvSpPr>
        <cdr:spPr>
          <a:xfrm xmlns:a="http://schemas.openxmlformats.org/drawingml/2006/main">
            <a:off x="6393322" y="5214974"/>
            <a:ext cx="571504" cy="571504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3CB7BA">
              <a:lumMod val="20000"/>
              <a:lumOff val="80000"/>
            </a:srgbClr>
          </a:solidFill>
          <a:ln xmlns:a="http://schemas.openxmlformats.org/drawingml/2006/main" w="25400" cap="flat" cmpd="sng" algn="ctr">
            <a:noFill/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rgbClr val="FFFFFF"/>
                </a:solidFill>
                <a:latin typeface="Calibri"/>
              </a:defRPr>
            </a:lvl1pPr>
            <a:lvl2pPr marL="457200" indent="0">
              <a:defRPr sz="1100">
                <a:solidFill>
                  <a:srgbClr val="FFFFFF"/>
                </a:solidFill>
                <a:latin typeface="Calibri"/>
              </a:defRPr>
            </a:lvl2pPr>
            <a:lvl3pPr marL="914400" indent="0">
              <a:defRPr sz="1100">
                <a:solidFill>
                  <a:srgbClr val="FFFFFF"/>
                </a:solidFill>
                <a:latin typeface="Calibri"/>
              </a:defRPr>
            </a:lvl3pPr>
            <a:lvl4pPr marL="1371600" indent="0">
              <a:defRPr sz="1100">
                <a:solidFill>
                  <a:srgbClr val="FFFFFF"/>
                </a:solidFill>
                <a:latin typeface="Calibri"/>
              </a:defRPr>
            </a:lvl4pPr>
            <a:lvl5pPr marL="1828800" indent="0">
              <a:defRPr sz="1100">
                <a:solidFill>
                  <a:srgbClr val="FFFFFF"/>
                </a:solidFill>
                <a:latin typeface="Calibri"/>
              </a:defRPr>
            </a:lvl5pPr>
            <a:lvl6pPr marL="2286000" indent="0">
              <a:defRPr sz="1100">
                <a:solidFill>
                  <a:srgbClr val="FFFFFF"/>
                </a:solidFill>
                <a:latin typeface="Calibri"/>
              </a:defRPr>
            </a:lvl6pPr>
            <a:lvl7pPr marL="2743200" indent="0">
              <a:defRPr sz="1100">
                <a:solidFill>
                  <a:srgbClr val="FFFFFF"/>
                </a:solidFill>
                <a:latin typeface="Calibri"/>
              </a:defRPr>
            </a:lvl7pPr>
            <a:lvl8pPr marL="3200400" indent="0">
              <a:defRPr sz="1100">
                <a:solidFill>
                  <a:srgbClr val="FFFFFF"/>
                </a:solidFill>
                <a:latin typeface="Calibri"/>
              </a:defRPr>
            </a:lvl8pPr>
            <a:lvl9pPr marL="3657600" indent="0">
              <a:defRPr sz="1100">
                <a:solidFill>
                  <a:srgbClr val="FFFFFF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pic>
        <cdr:nvPicPr>
          <cdr:cNvPr id="5" name="Рисунок 4" descr="icons8-Посольство-48 (1).png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6464800" y="5214971"/>
            <a:ext cx="457156" cy="457183"/>
          </a:xfrm>
          <a:prstGeom xmlns:a="http://schemas.openxmlformats.org/drawingml/2006/main" prst="rect">
            <a:avLst/>
          </a:prstGeom>
        </cdr:spPr>
      </cdr:pic>
    </cdr:grpSp>
  </cdr:relSizeAnchor>
  <cdr:relSizeAnchor xmlns:cdr="http://schemas.openxmlformats.org/drawingml/2006/chartDrawing">
    <cdr:from>
      <cdr:x>0.69959</cdr:x>
      <cdr:y>0.11494</cdr:y>
    </cdr:from>
    <cdr:to>
      <cdr:x>0.76283</cdr:x>
      <cdr:y>0.20689</cdr:y>
    </cdr:to>
    <cdr:grpSp>
      <cdr:nvGrpSpPr>
        <cdr:cNvPr id="30" name="Группа 29"/>
        <cdr:cNvGrpSpPr/>
      </cdr:nvGrpSpPr>
      <cdr:grpSpPr>
        <a:xfrm xmlns:a="http://schemas.openxmlformats.org/drawingml/2006/main">
          <a:off x="6321842" y="714364"/>
          <a:ext cx="571468" cy="571479"/>
          <a:chOff x="6393322" y="4500594"/>
          <a:chExt cx="571504" cy="571504"/>
        </a:xfrm>
      </cdr:grpSpPr>
      <cdr:sp macro="" textlink="">
        <cdr:nvSpPr>
          <cdr:cNvPr id="17" name="Овал 16"/>
          <cdr:cNvSpPr/>
        </cdr:nvSpPr>
        <cdr:spPr>
          <a:xfrm xmlns:a="http://schemas.openxmlformats.org/drawingml/2006/main">
            <a:off x="6393322" y="4500594"/>
            <a:ext cx="571504" cy="571504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3CB7BA">
              <a:lumMod val="20000"/>
              <a:lumOff val="80000"/>
            </a:srgbClr>
          </a:solidFill>
          <a:ln xmlns:a="http://schemas.openxmlformats.org/drawingml/2006/main" w="25400" cap="flat" cmpd="sng" algn="ctr">
            <a:noFill/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rgbClr val="FFFFFF"/>
                </a:solidFill>
                <a:latin typeface="Calibri"/>
              </a:defRPr>
            </a:lvl1pPr>
            <a:lvl2pPr marL="457200" indent="0">
              <a:defRPr sz="1100">
                <a:solidFill>
                  <a:srgbClr val="FFFFFF"/>
                </a:solidFill>
                <a:latin typeface="Calibri"/>
              </a:defRPr>
            </a:lvl2pPr>
            <a:lvl3pPr marL="914400" indent="0">
              <a:defRPr sz="1100">
                <a:solidFill>
                  <a:srgbClr val="FFFFFF"/>
                </a:solidFill>
                <a:latin typeface="Calibri"/>
              </a:defRPr>
            </a:lvl3pPr>
            <a:lvl4pPr marL="1371600" indent="0">
              <a:defRPr sz="1100">
                <a:solidFill>
                  <a:srgbClr val="FFFFFF"/>
                </a:solidFill>
                <a:latin typeface="Calibri"/>
              </a:defRPr>
            </a:lvl4pPr>
            <a:lvl5pPr marL="1828800" indent="0">
              <a:defRPr sz="1100">
                <a:solidFill>
                  <a:srgbClr val="FFFFFF"/>
                </a:solidFill>
                <a:latin typeface="Calibri"/>
              </a:defRPr>
            </a:lvl5pPr>
            <a:lvl6pPr marL="2286000" indent="0">
              <a:defRPr sz="1100">
                <a:solidFill>
                  <a:srgbClr val="FFFFFF"/>
                </a:solidFill>
                <a:latin typeface="Calibri"/>
              </a:defRPr>
            </a:lvl6pPr>
            <a:lvl7pPr marL="2743200" indent="0">
              <a:defRPr sz="1100">
                <a:solidFill>
                  <a:srgbClr val="FFFFFF"/>
                </a:solidFill>
                <a:latin typeface="Calibri"/>
              </a:defRPr>
            </a:lvl7pPr>
            <a:lvl8pPr marL="3200400" indent="0">
              <a:defRPr sz="1100">
                <a:solidFill>
                  <a:srgbClr val="FFFFFF"/>
                </a:solidFill>
                <a:latin typeface="Calibri"/>
              </a:defRPr>
            </a:lvl8pPr>
            <a:lvl9pPr marL="3657600" indent="0">
              <a:defRPr sz="1100">
                <a:solidFill>
                  <a:srgbClr val="FFFFFF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pic>
        <cdr:nvPicPr>
          <cdr:cNvPr id="6" name="Рисунок 5" descr="icons8-Безопасность проверена-48.png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2">
            <a:duotone>
              <a:prstClr val="black"/>
              <a:srgbClr val="3333FF">
                <a:tint val="45000"/>
                <a:satMod val="400000"/>
              </a:srgbClr>
            </a:duotone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6464800" y="4572018"/>
            <a:ext cx="457156" cy="457184"/>
          </a:xfrm>
          <a:prstGeom xmlns:a="http://schemas.openxmlformats.org/drawingml/2006/main" prst="rect">
            <a:avLst/>
          </a:prstGeom>
        </cdr:spPr>
      </cdr:pic>
    </cdr:grpSp>
  </cdr:relSizeAnchor>
  <cdr:relSizeAnchor xmlns:cdr="http://schemas.openxmlformats.org/drawingml/2006/chartDrawing">
    <cdr:from>
      <cdr:x>0.7075</cdr:x>
      <cdr:y>0.21839</cdr:y>
    </cdr:from>
    <cdr:to>
      <cdr:x>0.77074</cdr:x>
      <cdr:y>0.31035</cdr:y>
    </cdr:to>
    <cdr:grpSp>
      <cdr:nvGrpSpPr>
        <cdr:cNvPr id="29" name="Группа 28"/>
        <cdr:cNvGrpSpPr/>
      </cdr:nvGrpSpPr>
      <cdr:grpSpPr>
        <a:xfrm xmlns:a="http://schemas.openxmlformats.org/drawingml/2006/main">
          <a:off x="6393321" y="1357317"/>
          <a:ext cx="571468" cy="571541"/>
          <a:chOff x="6393322" y="3786214"/>
          <a:chExt cx="571504" cy="571504"/>
        </a:xfrm>
      </cdr:grpSpPr>
      <cdr:sp macro="" textlink="">
        <cdr:nvSpPr>
          <cdr:cNvPr id="16" name="Овал 15"/>
          <cdr:cNvSpPr/>
        </cdr:nvSpPr>
        <cdr:spPr>
          <a:xfrm xmlns:a="http://schemas.openxmlformats.org/drawingml/2006/main">
            <a:off x="6393322" y="3786214"/>
            <a:ext cx="571504" cy="571504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3CB7BA">
              <a:lumMod val="20000"/>
              <a:lumOff val="80000"/>
            </a:srgbClr>
          </a:solidFill>
          <a:ln xmlns:a="http://schemas.openxmlformats.org/drawingml/2006/main" w="25400" cap="flat" cmpd="sng" algn="ctr">
            <a:noFill/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rgbClr val="FFFFFF"/>
                </a:solidFill>
                <a:latin typeface="Calibri"/>
              </a:defRPr>
            </a:lvl1pPr>
            <a:lvl2pPr marL="457200" indent="0">
              <a:defRPr sz="1100">
                <a:solidFill>
                  <a:srgbClr val="FFFFFF"/>
                </a:solidFill>
                <a:latin typeface="Calibri"/>
              </a:defRPr>
            </a:lvl2pPr>
            <a:lvl3pPr marL="914400" indent="0">
              <a:defRPr sz="1100">
                <a:solidFill>
                  <a:srgbClr val="FFFFFF"/>
                </a:solidFill>
                <a:latin typeface="Calibri"/>
              </a:defRPr>
            </a:lvl3pPr>
            <a:lvl4pPr marL="1371600" indent="0">
              <a:defRPr sz="1100">
                <a:solidFill>
                  <a:srgbClr val="FFFFFF"/>
                </a:solidFill>
                <a:latin typeface="Calibri"/>
              </a:defRPr>
            </a:lvl4pPr>
            <a:lvl5pPr marL="1828800" indent="0">
              <a:defRPr sz="1100">
                <a:solidFill>
                  <a:srgbClr val="FFFFFF"/>
                </a:solidFill>
                <a:latin typeface="Calibri"/>
              </a:defRPr>
            </a:lvl5pPr>
            <a:lvl6pPr marL="2286000" indent="0">
              <a:defRPr sz="1100">
                <a:solidFill>
                  <a:srgbClr val="FFFFFF"/>
                </a:solidFill>
                <a:latin typeface="Calibri"/>
              </a:defRPr>
            </a:lvl6pPr>
            <a:lvl7pPr marL="2743200" indent="0">
              <a:defRPr sz="1100">
                <a:solidFill>
                  <a:srgbClr val="FFFFFF"/>
                </a:solidFill>
                <a:latin typeface="Calibri"/>
              </a:defRPr>
            </a:lvl7pPr>
            <a:lvl8pPr marL="3200400" indent="0">
              <a:defRPr sz="1100">
                <a:solidFill>
                  <a:srgbClr val="FFFFFF"/>
                </a:solidFill>
                <a:latin typeface="Calibri"/>
              </a:defRPr>
            </a:lvl8pPr>
            <a:lvl9pPr marL="3657600" indent="0">
              <a:defRPr sz="1100">
                <a:solidFill>
                  <a:srgbClr val="FFFFFF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pic>
        <cdr:nvPicPr>
          <cdr:cNvPr id="7" name="Рисунок 6" descr="icons8-Средняя цена-48.png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3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6464800" y="3857654"/>
            <a:ext cx="457156" cy="457245"/>
          </a:xfrm>
          <a:prstGeom xmlns:a="http://schemas.openxmlformats.org/drawingml/2006/main" prst="rect">
            <a:avLst/>
          </a:prstGeom>
        </cdr:spPr>
      </cdr:pic>
    </cdr:grpSp>
  </cdr:relSizeAnchor>
  <cdr:relSizeAnchor xmlns:cdr="http://schemas.openxmlformats.org/drawingml/2006/chartDrawing">
    <cdr:from>
      <cdr:x>0.7075</cdr:x>
      <cdr:y>0.31034</cdr:y>
    </cdr:from>
    <cdr:to>
      <cdr:x>0.77074</cdr:x>
      <cdr:y>0.4023</cdr:y>
    </cdr:to>
    <cdr:grpSp>
      <cdr:nvGrpSpPr>
        <cdr:cNvPr id="28" name="Группа 27"/>
        <cdr:cNvGrpSpPr/>
      </cdr:nvGrpSpPr>
      <cdr:grpSpPr>
        <a:xfrm xmlns:a="http://schemas.openxmlformats.org/drawingml/2006/main">
          <a:off x="6393321" y="1928796"/>
          <a:ext cx="571468" cy="571541"/>
          <a:chOff x="6393322" y="3286148"/>
          <a:chExt cx="571504" cy="571504"/>
        </a:xfrm>
      </cdr:grpSpPr>
      <cdr:sp macro="" textlink="">
        <cdr:nvSpPr>
          <cdr:cNvPr id="22" name="Овал 21"/>
          <cdr:cNvSpPr/>
        </cdr:nvSpPr>
        <cdr:spPr>
          <a:xfrm xmlns:a="http://schemas.openxmlformats.org/drawingml/2006/main">
            <a:off x="6393322" y="3286148"/>
            <a:ext cx="571504" cy="571504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3CB7BA">
              <a:lumMod val="20000"/>
              <a:lumOff val="80000"/>
            </a:srgbClr>
          </a:solidFill>
          <a:ln xmlns:a="http://schemas.openxmlformats.org/drawingml/2006/main" w="25400" cap="flat" cmpd="sng" algn="ctr">
            <a:noFill/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rgbClr val="FFFFFF"/>
                </a:solidFill>
                <a:latin typeface="Calibri"/>
              </a:defRPr>
            </a:lvl1pPr>
            <a:lvl2pPr marL="457200" indent="0">
              <a:defRPr sz="1100">
                <a:solidFill>
                  <a:srgbClr val="FFFFFF"/>
                </a:solidFill>
                <a:latin typeface="Calibri"/>
              </a:defRPr>
            </a:lvl2pPr>
            <a:lvl3pPr marL="914400" indent="0">
              <a:defRPr sz="1100">
                <a:solidFill>
                  <a:srgbClr val="FFFFFF"/>
                </a:solidFill>
                <a:latin typeface="Calibri"/>
              </a:defRPr>
            </a:lvl3pPr>
            <a:lvl4pPr marL="1371600" indent="0">
              <a:defRPr sz="1100">
                <a:solidFill>
                  <a:srgbClr val="FFFFFF"/>
                </a:solidFill>
                <a:latin typeface="Calibri"/>
              </a:defRPr>
            </a:lvl4pPr>
            <a:lvl5pPr marL="1828800" indent="0">
              <a:defRPr sz="1100">
                <a:solidFill>
                  <a:srgbClr val="FFFFFF"/>
                </a:solidFill>
                <a:latin typeface="Calibri"/>
              </a:defRPr>
            </a:lvl5pPr>
            <a:lvl6pPr marL="2286000" indent="0">
              <a:defRPr sz="1100">
                <a:solidFill>
                  <a:srgbClr val="FFFFFF"/>
                </a:solidFill>
                <a:latin typeface="Calibri"/>
              </a:defRPr>
            </a:lvl6pPr>
            <a:lvl7pPr marL="2743200" indent="0">
              <a:defRPr sz="1100">
                <a:solidFill>
                  <a:srgbClr val="FFFFFF"/>
                </a:solidFill>
                <a:latin typeface="Calibri"/>
              </a:defRPr>
            </a:lvl7pPr>
            <a:lvl8pPr marL="3200400" indent="0">
              <a:defRPr sz="1100">
                <a:solidFill>
                  <a:srgbClr val="FFFFFF"/>
                </a:solidFill>
                <a:latin typeface="Calibri"/>
              </a:defRPr>
            </a:lvl8pPr>
            <a:lvl9pPr marL="3657600" indent="0">
              <a:defRPr sz="1100">
                <a:solidFill>
                  <a:srgbClr val="FFFFFF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pic>
        <cdr:nvPicPr>
          <cdr:cNvPr id="8" name="Рисунок 7" descr="icons8-Кровельные работы-48.png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4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6464800" y="3286175"/>
            <a:ext cx="457156" cy="457183"/>
          </a:xfrm>
          <a:prstGeom xmlns:a="http://schemas.openxmlformats.org/drawingml/2006/main" prst="rect">
            <a:avLst/>
          </a:prstGeom>
        </cdr:spPr>
      </cdr:pic>
    </cdr:grpSp>
  </cdr:relSizeAnchor>
  <cdr:relSizeAnchor xmlns:cdr="http://schemas.openxmlformats.org/drawingml/2006/chartDrawing">
    <cdr:from>
      <cdr:x>0.7075</cdr:x>
      <cdr:y>0.4023</cdr:y>
    </cdr:from>
    <cdr:to>
      <cdr:x>0.77074</cdr:x>
      <cdr:y>0.49425</cdr:y>
    </cdr:to>
    <cdr:grpSp>
      <cdr:nvGrpSpPr>
        <cdr:cNvPr id="27" name="Группа 26"/>
        <cdr:cNvGrpSpPr/>
      </cdr:nvGrpSpPr>
      <cdr:grpSpPr>
        <a:xfrm xmlns:a="http://schemas.openxmlformats.org/drawingml/2006/main">
          <a:off x="6393321" y="2500337"/>
          <a:ext cx="571468" cy="571479"/>
          <a:chOff x="6393322" y="2714634"/>
          <a:chExt cx="571504" cy="571514"/>
        </a:xfrm>
      </cdr:grpSpPr>
      <cdr:sp macro="" textlink="">
        <cdr:nvSpPr>
          <cdr:cNvPr id="23" name="Овал 22"/>
          <cdr:cNvSpPr/>
        </cdr:nvSpPr>
        <cdr:spPr>
          <a:xfrm xmlns:a="http://schemas.openxmlformats.org/drawingml/2006/main">
            <a:off x="6393322" y="2714644"/>
            <a:ext cx="571504" cy="571504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3CB7BA">
              <a:lumMod val="20000"/>
              <a:lumOff val="80000"/>
            </a:srgbClr>
          </a:solidFill>
          <a:ln xmlns:a="http://schemas.openxmlformats.org/drawingml/2006/main" w="25400" cap="flat" cmpd="sng" algn="ctr">
            <a:noFill/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rgbClr val="FFFFFF"/>
                </a:solidFill>
                <a:latin typeface="Calibri"/>
              </a:defRPr>
            </a:lvl1pPr>
            <a:lvl2pPr marL="457200" indent="0">
              <a:defRPr sz="1100">
                <a:solidFill>
                  <a:srgbClr val="FFFFFF"/>
                </a:solidFill>
                <a:latin typeface="Calibri"/>
              </a:defRPr>
            </a:lvl2pPr>
            <a:lvl3pPr marL="914400" indent="0">
              <a:defRPr sz="1100">
                <a:solidFill>
                  <a:srgbClr val="FFFFFF"/>
                </a:solidFill>
                <a:latin typeface="Calibri"/>
              </a:defRPr>
            </a:lvl3pPr>
            <a:lvl4pPr marL="1371600" indent="0">
              <a:defRPr sz="1100">
                <a:solidFill>
                  <a:srgbClr val="FFFFFF"/>
                </a:solidFill>
                <a:latin typeface="Calibri"/>
              </a:defRPr>
            </a:lvl4pPr>
            <a:lvl5pPr marL="1828800" indent="0">
              <a:defRPr sz="1100">
                <a:solidFill>
                  <a:srgbClr val="FFFFFF"/>
                </a:solidFill>
                <a:latin typeface="Calibri"/>
              </a:defRPr>
            </a:lvl5pPr>
            <a:lvl6pPr marL="2286000" indent="0">
              <a:defRPr sz="1100">
                <a:solidFill>
                  <a:srgbClr val="FFFFFF"/>
                </a:solidFill>
                <a:latin typeface="Calibri"/>
              </a:defRPr>
            </a:lvl6pPr>
            <a:lvl7pPr marL="2743200" indent="0">
              <a:defRPr sz="1100">
                <a:solidFill>
                  <a:srgbClr val="FFFFFF"/>
                </a:solidFill>
                <a:latin typeface="Calibri"/>
              </a:defRPr>
            </a:lvl7pPr>
            <a:lvl8pPr marL="3200400" indent="0">
              <a:defRPr sz="1100">
                <a:solidFill>
                  <a:srgbClr val="FFFFFF"/>
                </a:solidFill>
                <a:latin typeface="Calibri"/>
              </a:defRPr>
            </a:lvl8pPr>
            <a:lvl9pPr marL="3657600" indent="0">
              <a:defRPr sz="1100">
                <a:solidFill>
                  <a:srgbClr val="FFFFFF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pic>
        <cdr:nvPicPr>
          <cdr:cNvPr id="9" name="Рисунок 8" descr="icons8-Школа-48.png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6464800" y="2714634"/>
            <a:ext cx="457156" cy="457245"/>
          </a:xfrm>
          <a:prstGeom xmlns:a="http://schemas.openxmlformats.org/drawingml/2006/main" prst="rect">
            <a:avLst/>
          </a:prstGeom>
        </cdr:spPr>
      </cdr:pic>
    </cdr:grpSp>
  </cdr:relSizeAnchor>
  <cdr:relSizeAnchor xmlns:cdr="http://schemas.openxmlformats.org/drawingml/2006/chartDrawing">
    <cdr:from>
      <cdr:x>0.7075</cdr:x>
      <cdr:y>0.49425</cdr:y>
    </cdr:from>
    <cdr:to>
      <cdr:x>0.77074</cdr:x>
      <cdr:y>0.5862</cdr:y>
    </cdr:to>
    <cdr:grpSp>
      <cdr:nvGrpSpPr>
        <cdr:cNvPr id="26" name="Группа 25"/>
        <cdr:cNvGrpSpPr/>
      </cdr:nvGrpSpPr>
      <cdr:grpSpPr>
        <a:xfrm xmlns:a="http://schemas.openxmlformats.org/drawingml/2006/main">
          <a:off x="6393321" y="3071816"/>
          <a:ext cx="571468" cy="571479"/>
          <a:chOff x="6393322" y="2214567"/>
          <a:chExt cx="571504" cy="571515"/>
        </a:xfrm>
      </cdr:grpSpPr>
      <cdr:sp macro="" textlink="">
        <cdr:nvSpPr>
          <cdr:cNvPr id="19" name="Овал 18"/>
          <cdr:cNvSpPr/>
        </cdr:nvSpPr>
        <cdr:spPr>
          <a:xfrm xmlns:a="http://schemas.openxmlformats.org/drawingml/2006/main">
            <a:off x="6393322" y="2214578"/>
            <a:ext cx="571504" cy="571504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3CB7BA">
              <a:lumMod val="20000"/>
              <a:lumOff val="80000"/>
            </a:srgbClr>
          </a:solidFill>
          <a:ln xmlns:a="http://schemas.openxmlformats.org/drawingml/2006/main" w="25400" cap="flat" cmpd="sng" algn="ctr">
            <a:noFill/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rgbClr val="FFFFFF"/>
                </a:solidFill>
                <a:latin typeface="Calibri"/>
              </a:defRPr>
            </a:lvl1pPr>
            <a:lvl2pPr marL="457200" indent="0">
              <a:defRPr sz="1100">
                <a:solidFill>
                  <a:srgbClr val="FFFFFF"/>
                </a:solidFill>
                <a:latin typeface="Calibri"/>
              </a:defRPr>
            </a:lvl2pPr>
            <a:lvl3pPr marL="914400" indent="0">
              <a:defRPr sz="1100">
                <a:solidFill>
                  <a:srgbClr val="FFFFFF"/>
                </a:solidFill>
                <a:latin typeface="Calibri"/>
              </a:defRPr>
            </a:lvl3pPr>
            <a:lvl4pPr marL="1371600" indent="0">
              <a:defRPr sz="1100">
                <a:solidFill>
                  <a:srgbClr val="FFFFFF"/>
                </a:solidFill>
                <a:latin typeface="Calibri"/>
              </a:defRPr>
            </a:lvl4pPr>
            <a:lvl5pPr marL="1828800" indent="0">
              <a:defRPr sz="1100">
                <a:solidFill>
                  <a:srgbClr val="FFFFFF"/>
                </a:solidFill>
                <a:latin typeface="Calibri"/>
              </a:defRPr>
            </a:lvl5pPr>
            <a:lvl6pPr marL="2286000" indent="0">
              <a:defRPr sz="1100">
                <a:solidFill>
                  <a:srgbClr val="FFFFFF"/>
                </a:solidFill>
                <a:latin typeface="Calibri"/>
              </a:defRPr>
            </a:lvl6pPr>
            <a:lvl7pPr marL="2743200" indent="0">
              <a:defRPr sz="1100">
                <a:solidFill>
                  <a:srgbClr val="FFFFFF"/>
                </a:solidFill>
                <a:latin typeface="Calibri"/>
              </a:defRPr>
            </a:lvl7pPr>
            <a:lvl8pPr marL="3200400" indent="0">
              <a:defRPr sz="1100">
                <a:solidFill>
                  <a:srgbClr val="FFFFFF"/>
                </a:solidFill>
                <a:latin typeface="Calibri"/>
              </a:defRPr>
            </a:lvl8pPr>
            <a:lvl9pPr marL="3657600" indent="0">
              <a:defRPr sz="1100">
                <a:solidFill>
                  <a:srgbClr val="FFFFFF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pic>
        <cdr:nvPicPr>
          <cdr:cNvPr id="10" name="Рисунок 9" descr="icons8-Театральные маски-48.png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6464800" y="2214567"/>
            <a:ext cx="457156" cy="457183"/>
          </a:xfrm>
          <a:prstGeom xmlns:a="http://schemas.openxmlformats.org/drawingml/2006/main" prst="rect">
            <a:avLst/>
          </a:prstGeom>
        </cdr:spPr>
      </cdr:pic>
    </cdr:grpSp>
  </cdr:relSizeAnchor>
  <cdr:relSizeAnchor xmlns:cdr="http://schemas.openxmlformats.org/drawingml/2006/chartDrawing">
    <cdr:from>
      <cdr:x>0.7075</cdr:x>
      <cdr:y>0.70115</cdr:y>
    </cdr:from>
    <cdr:to>
      <cdr:x>0.77074</cdr:x>
      <cdr:y>0.79311</cdr:y>
    </cdr:to>
    <cdr:grpSp>
      <cdr:nvGrpSpPr>
        <cdr:cNvPr id="32" name="Группа 31"/>
        <cdr:cNvGrpSpPr/>
      </cdr:nvGrpSpPr>
      <cdr:grpSpPr>
        <a:xfrm xmlns:a="http://schemas.openxmlformats.org/drawingml/2006/main">
          <a:off x="6393321" y="4357722"/>
          <a:ext cx="571468" cy="571541"/>
          <a:chOff x="6393322" y="1714512"/>
          <a:chExt cx="571504" cy="571504"/>
        </a:xfrm>
      </cdr:grpSpPr>
      <cdr:sp macro="" textlink="">
        <cdr:nvSpPr>
          <cdr:cNvPr id="20" name="Овал 19"/>
          <cdr:cNvSpPr/>
        </cdr:nvSpPr>
        <cdr:spPr>
          <a:xfrm xmlns:a="http://schemas.openxmlformats.org/drawingml/2006/main">
            <a:off x="6393322" y="1714512"/>
            <a:ext cx="571504" cy="571504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3CB7BA">
              <a:lumMod val="20000"/>
              <a:lumOff val="80000"/>
            </a:srgbClr>
          </a:solidFill>
          <a:ln xmlns:a="http://schemas.openxmlformats.org/drawingml/2006/main" w="25400" cap="flat" cmpd="sng" algn="ctr">
            <a:noFill/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rgbClr val="FFFFFF"/>
                </a:solidFill>
                <a:latin typeface="Calibri"/>
              </a:defRPr>
            </a:lvl1pPr>
            <a:lvl2pPr marL="457200" indent="0">
              <a:defRPr sz="1100">
                <a:solidFill>
                  <a:srgbClr val="FFFFFF"/>
                </a:solidFill>
                <a:latin typeface="Calibri"/>
              </a:defRPr>
            </a:lvl2pPr>
            <a:lvl3pPr marL="914400" indent="0">
              <a:defRPr sz="1100">
                <a:solidFill>
                  <a:srgbClr val="FFFFFF"/>
                </a:solidFill>
                <a:latin typeface="Calibri"/>
              </a:defRPr>
            </a:lvl3pPr>
            <a:lvl4pPr marL="1371600" indent="0">
              <a:defRPr sz="1100">
                <a:solidFill>
                  <a:srgbClr val="FFFFFF"/>
                </a:solidFill>
                <a:latin typeface="Calibri"/>
              </a:defRPr>
            </a:lvl4pPr>
            <a:lvl5pPr marL="1828800" indent="0">
              <a:defRPr sz="1100">
                <a:solidFill>
                  <a:srgbClr val="FFFFFF"/>
                </a:solidFill>
                <a:latin typeface="Calibri"/>
              </a:defRPr>
            </a:lvl5pPr>
            <a:lvl6pPr marL="2286000" indent="0">
              <a:defRPr sz="1100">
                <a:solidFill>
                  <a:srgbClr val="FFFFFF"/>
                </a:solidFill>
                <a:latin typeface="Calibri"/>
              </a:defRPr>
            </a:lvl6pPr>
            <a:lvl7pPr marL="2743200" indent="0">
              <a:defRPr sz="1100">
                <a:solidFill>
                  <a:srgbClr val="FFFFFF"/>
                </a:solidFill>
                <a:latin typeface="Calibri"/>
              </a:defRPr>
            </a:lvl7pPr>
            <a:lvl8pPr marL="3200400" indent="0">
              <a:defRPr sz="1100">
                <a:solidFill>
                  <a:srgbClr val="FFFFFF"/>
                </a:solidFill>
                <a:latin typeface="Calibri"/>
              </a:defRPr>
            </a:lvl8pPr>
            <a:lvl9pPr marL="3657600" indent="0">
              <a:defRPr sz="1100">
                <a:solidFill>
                  <a:srgbClr val="FFFFFF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pic>
        <cdr:nvPicPr>
          <cdr:cNvPr id="12" name="Рисунок 11" descr="icons8-Группы пользователей-48.png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7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6464766" y="1714534"/>
            <a:ext cx="457156" cy="457183"/>
          </a:xfrm>
          <a:prstGeom xmlns:a="http://schemas.openxmlformats.org/drawingml/2006/main" prst="rect">
            <a:avLst/>
          </a:prstGeom>
        </cdr:spPr>
      </cdr:pic>
    </cdr:grpSp>
  </cdr:relSizeAnchor>
  <cdr:relSizeAnchor xmlns:cdr="http://schemas.openxmlformats.org/drawingml/2006/chartDrawing">
    <cdr:from>
      <cdr:x>0.7075</cdr:x>
      <cdr:y>0.8046</cdr:y>
    </cdr:from>
    <cdr:to>
      <cdr:x>0.77074</cdr:x>
      <cdr:y>0.89655</cdr:y>
    </cdr:to>
    <cdr:grpSp>
      <cdr:nvGrpSpPr>
        <cdr:cNvPr id="25" name="Группа 24"/>
        <cdr:cNvGrpSpPr/>
      </cdr:nvGrpSpPr>
      <cdr:grpSpPr>
        <a:xfrm xmlns:a="http://schemas.openxmlformats.org/drawingml/2006/main">
          <a:off x="6393321" y="5000674"/>
          <a:ext cx="571468" cy="571479"/>
          <a:chOff x="6393322" y="1143008"/>
          <a:chExt cx="571504" cy="571504"/>
        </a:xfrm>
      </cdr:grpSpPr>
      <cdr:sp macro="" textlink="">
        <cdr:nvSpPr>
          <cdr:cNvPr id="21" name="Овал 20"/>
          <cdr:cNvSpPr/>
        </cdr:nvSpPr>
        <cdr:spPr>
          <a:xfrm xmlns:a="http://schemas.openxmlformats.org/drawingml/2006/main">
            <a:off x="6393322" y="1143008"/>
            <a:ext cx="571504" cy="571504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3CB7BA">
              <a:lumMod val="20000"/>
              <a:lumOff val="80000"/>
            </a:srgbClr>
          </a:solidFill>
          <a:ln xmlns:a="http://schemas.openxmlformats.org/drawingml/2006/main" w="25400" cap="flat" cmpd="sng" algn="ctr">
            <a:noFill/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rgbClr val="FFFFFF"/>
                </a:solidFill>
                <a:latin typeface="Calibri"/>
              </a:defRPr>
            </a:lvl1pPr>
            <a:lvl2pPr marL="457200" indent="0">
              <a:defRPr sz="1100">
                <a:solidFill>
                  <a:srgbClr val="FFFFFF"/>
                </a:solidFill>
                <a:latin typeface="Calibri"/>
              </a:defRPr>
            </a:lvl2pPr>
            <a:lvl3pPr marL="914400" indent="0">
              <a:defRPr sz="1100">
                <a:solidFill>
                  <a:srgbClr val="FFFFFF"/>
                </a:solidFill>
                <a:latin typeface="Calibri"/>
              </a:defRPr>
            </a:lvl3pPr>
            <a:lvl4pPr marL="1371600" indent="0">
              <a:defRPr sz="1100">
                <a:solidFill>
                  <a:srgbClr val="FFFFFF"/>
                </a:solidFill>
                <a:latin typeface="Calibri"/>
              </a:defRPr>
            </a:lvl4pPr>
            <a:lvl5pPr marL="1828800" indent="0">
              <a:defRPr sz="1100">
                <a:solidFill>
                  <a:srgbClr val="FFFFFF"/>
                </a:solidFill>
                <a:latin typeface="Calibri"/>
              </a:defRPr>
            </a:lvl5pPr>
            <a:lvl6pPr marL="2286000" indent="0">
              <a:defRPr sz="1100">
                <a:solidFill>
                  <a:srgbClr val="FFFFFF"/>
                </a:solidFill>
                <a:latin typeface="Calibri"/>
              </a:defRPr>
            </a:lvl6pPr>
            <a:lvl7pPr marL="2743200" indent="0">
              <a:defRPr sz="1100">
                <a:solidFill>
                  <a:srgbClr val="FFFFFF"/>
                </a:solidFill>
                <a:latin typeface="Calibri"/>
              </a:defRPr>
            </a:lvl7pPr>
            <a:lvl8pPr marL="3200400" indent="0">
              <a:defRPr sz="1100">
                <a:solidFill>
                  <a:srgbClr val="FFFFFF"/>
                </a:solidFill>
                <a:latin typeface="Calibri"/>
              </a:defRPr>
            </a:lvl8pPr>
            <a:lvl9pPr marL="3657600" indent="0">
              <a:defRPr sz="1100">
                <a:solidFill>
                  <a:srgbClr val="FFFFFF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pic>
        <cdr:nvPicPr>
          <cdr:cNvPr id="13" name="Рисунок 12" descr="icons8-Горнолыжный спорт-48.png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6464800" y="1214432"/>
            <a:ext cx="457156" cy="457183"/>
          </a:xfrm>
          <a:prstGeom xmlns:a="http://schemas.openxmlformats.org/drawingml/2006/main" prst="rect">
            <a:avLst/>
          </a:prstGeom>
        </cdr:spPr>
      </cdr:pic>
    </cdr:grpSp>
  </cdr:relSizeAnchor>
  <cdr:relSizeAnchor xmlns:cdr="http://schemas.openxmlformats.org/drawingml/2006/chartDrawing">
    <cdr:from>
      <cdr:x>0.7075</cdr:x>
      <cdr:y>0.58621</cdr:y>
    </cdr:from>
    <cdr:to>
      <cdr:x>0.77074</cdr:x>
      <cdr:y>0.67816</cdr:y>
    </cdr:to>
    <cdr:grpSp>
      <cdr:nvGrpSpPr>
        <cdr:cNvPr id="24" name="Группа 23"/>
        <cdr:cNvGrpSpPr/>
      </cdr:nvGrpSpPr>
      <cdr:grpSpPr>
        <a:xfrm xmlns:a="http://schemas.openxmlformats.org/drawingml/2006/main">
          <a:off x="6393321" y="3643357"/>
          <a:ext cx="571468" cy="571479"/>
          <a:chOff x="6393322" y="500066"/>
          <a:chExt cx="571504" cy="571504"/>
        </a:xfrm>
      </cdr:grpSpPr>
      <cdr:sp macro="" textlink="">
        <cdr:nvSpPr>
          <cdr:cNvPr id="15" name="Овал 14"/>
          <cdr:cNvSpPr/>
        </cdr:nvSpPr>
        <cdr:spPr>
          <a:xfrm xmlns:a="http://schemas.openxmlformats.org/drawingml/2006/main">
            <a:off x="6393322" y="500066"/>
            <a:ext cx="571504" cy="571504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accent2">
              <a:lumMod val="20000"/>
              <a:lumOff val="8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ru-RU"/>
          </a:p>
        </cdr:txBody>
      </cdr:sp>
    </cdr:grpSp>
  </cdr:relSizeAnchor>
  <cdr:relSizeAnchor xmlns:cdr="http://schemas.openxmlformats.org/drawingml/2006/chartDrawing">
    <cdr:from>
      <cdr:x>0.7092</cdr:x>
      <cdr:y>0.90805</cdr:y>
    </cdr:from>
    <cdr:to>
      <cdr:x>0.77244</cdr:x>
      <cdr:y>1</cdr:y>
    </cdr:to>
    <cdr:grpSp>
      <cdr:nvGrpSpPr>
        <cdr:cNvPr id="37" name="Группа 36"/>
        <cdr:cNvGrpSpPr/>
      </cdr:nvGrpSpPr>
      <cdr:grpSpPr>
        <a:xfrm xmlns:a="http://schemas.openxmlformats.org/drawingml/2006/main">
          <a:off x="6408683" y="5643627"/>
          <a:ext cx="571468" cy="571479"/>
          <a:chOff x="6464764" y="10358759"/>
          <a:chExt cx="571540" cy="571532"/>
        </a:xfrm>
      </cdr:grpSpPr>
      <cdr:sp macro="" textlink="">
        <cdr:nvSpPr>
          <cdr:cNvPr id="38" name="Овал 37"/>
          <cdr:cNvSpPr/>
        </cdr:nvSpPr>
        <cdr:spPr>
          <a:xfrm xmlns:a="http://schemas.openxmlformats.org/drawingml/2006/main">
            <a:off x="6464764" y="10358759"/>
            <a:ext cx="571540" cy="571532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3CB7BA">
              <a:lumMod val="20000"/>
              <a:lumOff val="80000"/>
            </a:srgbClr>
          </a:solidFill>
          <a:ln xmlns:a="http://schemas.openxmlformats.org/drawingml/2006/main" w="25400" cap="flat" cmpd="sng" algn="ctr">
            <a:noFill/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rgbClr val="FFFFFF"/>
                </a:solidFill>
                <a:latin typeface="Calibri"/>
              </a:defRPr>
            </a:lvl1pPr>
            <a:lvl2pPr marL="457200" indent="0">
              <a:defRPr sz="1100">
                <a:solidFill>
                  <a:srgbClr val="FFFFFF"/>
                </a:solidFill>
                <a:latin typeface="Calibri"/>
              </a:defRPr>
            </a:lvl2pPr>
            <a:lvl3pPr marL="914400" indent="0">
              <a:defRPr sz="1100">
                <a:solidFill>
                  <a:srgbClr val="FFFFFF"/>
                </a:solidFill>
                <a:latin typeface="Calibri"/>
              </a:defRPr>
            </a:lvl3pPr>
            <a:lvl4pPr marL="1371600" indent="0">
              <a:defRPr sz="1100">
                <a:solidFill>
                  <a:srgbClr val="FFFFFF"/>
                </a:solidFill>
                <a:latin typeface="Calibri"/>
              </a:defRPr>
            </a:lvl4pPr>
            <a:lvl5pPr marL="1828800" indent="0">
              <a:defRPr sz="1100">
                <a:solidFill>
                  <a:srgbClr val="FFFFFF"/>
                </a:solidFill>
                <a:latin typeface="Calibri"/>
              </a:defRPr>
            </a:lvl5pPr>
            <a:lvl6pPr marL="2286000" indent="0">
              <a:defRPr sz="1100">
                <a:solidFill>
                  <a:srgbClr val="FFFFFF"/>
                </a:solidFill>
                <a:latin typeface="Calibri"/>
              </a:defRPr>
            </a:lvl6pPr>
            <a:lvl7pPr marL="2743200" indent="0">
              <a:defRPr sz="1100">
                <a:solidFill>
                  <a:srgbClr val="FFFFFF"/>
                </a:solidFill>
                <a:latin typeface="Calibri"/>
              </a:defRPr>
            </a:lvl7pPr>
            <a:lvl8pPr marL="3200400" indent="0">
              <a:defRPr sz="1100">
                <a:solidFill>
                  <a:srgbClr val="FFFFFF"/>
                </a:solidFill>
                <a:latin typeface="Calibri"/>
              </a:defRPr>
            </a:lvl8pPr>
            <a:lvl9pPr marL="3657600" indent="0">
              <a:defRPr sz="1100">
                <a:solidFill>
                  <a:srgbClr val="FFFFFF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0.05172</cdr:x>
      <cdr:y>0.69767</cdr:y>
    </cdr:from>
    <cdr:to>
      <cdr:x>0.29503</cdr:x>
      <cdr:y>0.78033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14297" y="2143126"/>
          <a:ext cx="1008131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05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0.69854</cdr:x>
      <cdr:y>0.02004</cdr:y>
    </cdr:from>
    <cdr:to>
      <cdr:x>0.97077</cdr:x>
      <cdr:y>0.19037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2894333" y="61555"/>
          <a:ext cx="1127958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884,0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0.40144</cdr:x>
      <cdr:y>0.26491</cdr:y>
    </cdr:from>
    <cdr:to>
      <cdr:x>0.64474</cdr:x>
      <cdr:y>0.35509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1663328" y="813760"/>
          <a:ext cx="1008090" cy="2770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0.05172</cdr:x>
      <cdr:y>0.7907</cdr:y>
    </cdr:from>
    <cdr:to>
      <cdr:x>0.32217</cdr:x>
      <cdr:y>0.91093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4314" y="2428892"/>
          <a:ext cx="1120584" cy="369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b="1" dirty="0">
            <a:solidFill>
              <a:srgbClr val="FFFFFF"/>
            </a:solidFill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0.39655</cdr:x>
      <cdr:y>0.69996</cdr:y>
    </cdr:from>
    <cdr:to>
      <cdr:x>0.60324</cdr:x>
      <cdr:y>0.78512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643074" y="2150153"/>
          <a:ext cx="856399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0.72006</cdr:x>
      <cdr:y>0.67754</cdr:y>
    </cdr:from>
    <cdr:to>
      <cdr:x>0.95536</cdr:x>
      <cdr:y>0.76772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983514" y="2081295"/>
          <a:ext cx="97494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0.09677</cdr:x>
      <cdr:y>0</cdr:y>
    </cdr:from>
    <cdr:to>
      <cdr:x>0.30323</cdr:x>
      <cdr:y>0.30476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8628" y="-2143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0.09677</cdr:x>
      <cdr:y>0</cdr:y>
    </cdr:from>
    <cdr:to>
      <cdr:x>0.30323</cdr:x>
      <cdr:y>0.09524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8628" y="0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412 074,3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0.41936</cdr:x>
      <cdr:y>0.02381</cdr:y>
    </cdr:from>
    <cdr:to>
      <cdr:x>0.60968</cdr:x>
      <cdr:y>0.09524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57388" y="71438"/>
          <a:ext cx="84296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0.41936</cdr:x>
      <cdr:y>0</cdr:y>
    </cdr:from>
    <cdr:to>
      <cdr:x>0.60968</cdr:x>
      <cdr:y>0.09524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857388" y="0"/>
          <a:ext cx="84296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388 738,0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0.74194</cdr:x>
      <cdr:y>0</cdr:y>
    </cdr:from>
    <cdr:to>
      <cdr:x>0.91936</cdr:x>
      <cdr:y>0.07143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286148" y="0"/>
          <a:ext cx="78581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455 091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9662A-C4EC-4DBD-8113-D83C55186C6B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0987F-C932-428D-92B7-A7CEE4B1A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013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28EC0-4AEE-4274-90EB-32866776B4CA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D172C-439A-44FE-8CD9-E6400D962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87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5E17-2248-4157-A746-B5F98D410FC9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2195736" y="2924944"/>
            <a:ext cx="6696744" cy="2664296"/>
          </a:xfrm>
          <a:prstGeom prst="roundRect">
            <a:avLst>
              <a:gd name="adj" fmla="val 4785"/>
            </a:avLst>
          </a:prstGeom>
          <a:solidFill>
            <a:srgbClr val="FFFF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924944"/>
            <a:ext cx="6696744" cy="1584176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653136"/>
            <a:ext cx="6696744" cy="936104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354E-415F-4705-96BA-78549CEB2B37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2" name="Picture 2" descr="C:\Documents and Settings\belyh\Рабочий стол\мф.bmp"/>
          <p:cNvPicPr>
            <a:picLocks noChangeAspect="1" noChangeArrowheads="1"/>
          </p:cNvPicPr>
          <p:nvPr userDrawn="1"/>
        </p:nvPicPr>
        <p:blipFill>
          <a:blip r:embed="rId2" cstate="print"/>
          <a:srcRect l="1608" r="3158" b="2296"/>
          <a:stretch>
            <a:fillRect/>
          </a:stretch>
        </p:blipFill>
        <p:spPr bwMode="auto">
          <a:xfrm>
            <a:off x="54028" y="34022"/>
            <a:ext cx="651971" cy="658950"/>
          </a:xfrm>
          <a:prstGeom prst="flowChartConnector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15E5-8CA6-4115-9EBD-C742AF03BFD0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 descr="C:\Documents and Settings\belyh\Рабочий стол\мф.bmp"/>
          <p:cNvPicPr>
            <a:picLocks noChangeAspect="1" noChangeArrowheads="1"/>
          </p:cNvPicPr>
          <p:nvPr userDrawn="1"/>
        </p:nvPicPr>
        <p:blipFill>
          <a:blip r:embed="rId2" cstate="print"/>
          <a:srcRect l="1608" r="3158" b="2296"/>
          <a:stretch>
            <a:fillRect/>
          </a:stretch>
        </p:blipFill>
        <p:spPr bwMode="auto">
          <a:xfrm>
            <a:off x="54028" y="34022"/>
            <a:ext cx="651971" cy="658950"/>
          </a:xfrm>
          <a:prstGeom prst="flowChartConnector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BBE0-DD60-4895-9E27-96844640A5D3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25144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323885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3E56-CDFC-4E52-BD38-9F71F888B9BB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3DCE-280D-4406-B812-E7E0B6B6F82B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3" name="Picture 2" descr="C:\Documents and Settings\belyh\Рабочий стол\мф.bmp"/>
          <p:cNvPicPr>
            <a:picLocks noChangeAspect="1" noChangeArrowheads="1"/>
          </p:cNvPicPr>
          <p:nvPr userDrawn="1"/>
        </p:nvPicPr>
        <p:blipFill>
          <a:blip r:embed="rId2" cstate="print"/>
          <a:srcRect l="1608" r="3158" b="2296"/>
          <a:stretch>
            <a:fillRect/>
          </a:stretch>
        </p:blipFill>
        <p:spPr bwMode="auto">
          <a:xfrm>
            <a:off x="54028" y="34022"/>
            <a:ext cx="651971" cy="658950"/>
          </a:xfrm>
          <a:prstGeom prst="flowChartConnector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C931-B9C9-48E0-B95D-4DC7D0A62A6E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Picture 2" descr="C:\Documents and Settings\belyh\Рабочий стол\мф.bmp"/>
          <p:cNvPicPr>
            <a:picLocks noChangeAspect="1" noChangeArrowheads="1"/>
          </p:cNvPicPr>
          <p:nvPr userDrawn="1"/>
        </p:nvPicPr>
        <p:blipFill>
          <a:blip r:embed="rId2" cstate="print"/>
          <a:srcRect l="1608" r="3158" b="2296"/>
          <a:stretch>
            <a:fillRect/>
          </a:stretch>
        </p:blipFill>
        <p:spPr bwMode="auto">
          <a:xfrm>
            <a:off x="54028" y="34022"/>
            <a:ext cx="651971" cy="658950"/>
          </a:xfrm>
          <a:prstGeom prst="flowChartConnector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1CCE-A55B-4746-B756-21AC8AE44841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40F1-A94F-4FD5-849F-33665F20A857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-1576852" y="3798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C761-71A6-458F-B2A0-E2AFDE00D704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2" descr="C:\Documents and Settings\belyh\Рабочий стол\мф.bmp"/>
          <p:cNvPicPr>
            <a:picLocks noChangeAspect="1" noChangeArrowheads="1"/>
          </p:cNvPicPr>
          <p:nvPr userDrawn="1"/>
        </p:nvPicPr>
        <p:blipFill>
          <a:blip r:embed="rId2" cstate="print"/>
          <a:srcRect l="1608" r="3158" b="2296"/>
          <a:stretch>
            <a:fillRect/>
          </a:stretch>
        </p:blipFill>
        <p:spPr bwMode="auto">
          <a:xfrm>
            <a:off x="54028" y="34022"/>
            <a:ext cx="651971" cy="658950"/>
          </a:xfrm>
          <a:prstGeom prst="flowChartConnector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D3E1-011E-45EE-A4F9-6B4ED606E89B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2" descr="C:\Documents and Settings\belyh\Рабочий стол\мф.bmp"/>
          <p:cNvPicPr>
            <a:picLocks noChangeAspect="1" noChangeArrowheads="1"/>
          </p:cNvPicPr>
          <p:nvPr userDrawn="1"/>
        </p:nvPicPr>
        <p:blipFill>
          <a:blip r:embed="rId2" cstate="print"/>
          <a:srcRect l="1608" r="3158" b="2296"/>
          <a:stretch>
            <a:fillRect/>
          </a:stretch>
        </p:blipFill>
        <p:spPr bwMode="auto">
          <a:xfrm>
            <a:off x="54028" y="34022"/>
            <a:ext cx="651971" cy="658950"/>
          </a:xfrm>
          <a:prstGeom prst="flowChartConnector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9A6E-4109-495E-B82F-38CF8A91904C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03848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ln>
            <a:solidFill>
              <a:schemeClr val="tx1">
                <a:lumMod val="95000"/>
                <a:lumOff val="5000"/>
              </a:schemeClr>
            </a:solidFill>
          </a:ln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7" Type="http://schemas.openxmlformats.org/officeDocument/2006/relationships/image" Target="../media/image12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31.xml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chart" Target="../charts/chart3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2.png"/><Relationship Id="rId7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chart" Target="../charts/chart33.xml"/><Relationship Id="rId7" Type="http://schemas.openxmlformats.org/officeDocument/2006/relationships/image" Target="../media/image4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chart" Target="../charts/chart35.xml"/><Relationship Id="rId10" Type="http://schemas.openxmlformats.org/officeDocument/2006/relationships/image" Target="../media/image48.jpeg"/><Relationship Id="rId4" Type="http://schemas.openxmlformats.org/officeDocument/2006/relationships/chart" Target="../charts/chart34.xm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chart" Target="../charts/chart37.xml"/><Relationship Id="rId7" Type="http://schemas.openxmlformats.org/officeDocument/2006/relationships/image" Target="../media/image12.pn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chart" Target="../charts/chart38.xml"/><Relationship Id="rId4" Type="http://schemas.openxmlformats.org/officeDocument/2006/relationships/image" Target="../media/image49.jpeg"/><Relationship Id="rId9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jpeg"/><Relationship Id="rId7" Type="http://schemas.openxmlformats.org/officeDocument/2006/relationships/image" Target="../media/image56.jpeg"/><Relationship Id="rId12" Type="http://schemas.openxmlformats.org/officeDocument/2006/relationships/image" Target="../media/image6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2.png"/><Relationship Id="rId5" Type="http://schemas.openxmlformats.org/officeDocument/2006/relationships/image" Target="../media/image55.jpeg"/><Relationship Id="rId10" Type="http://schemas.openxmlformats.org/officeDocument/2006/relationships/image" Target="../media/image59.jpeg"/><Relationship Id="rId4" Type="http://schemas.openxmlformats.org/officeDocument/2006/relationships/chart" Target="../charts/chart39.xml"/><Relationship Id="rId9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67.png"/><Relationship Id="rId4" Type="http://schemas.openxmlformats.org/officeDocument/2006/relationships/image" Target="../media/image62.jpe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0.jpeg"/><Relationship Id="rId4" Type="http://schemas.openxmlformats.org/officeDocument/2006/relationships/chart" Target="../charts/char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2.xml"/><Relationship Id="rId5" Type="http://schemas.openxmlformats.org/officeDocument/2006/relationships/image" Target="../media/image12.png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39.png"/><Relationship Id="rId7" Type="http://schemas.openxmlformats.org/officeDocument/2006/relationships/image" Target="../media/image73.jpeg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77.jpeg"/><Relationship Id="rId5" Type="http://schemas.openxmlformats.org/officeDocument/2006/relationships/image" Target="../media/image3.png"/><Relationship Id="rId10" Type="http://schemas.openxmlformats.org/officeDocument/2006/relationships/image" Target="../media/image76.jpeg"/><Relationship Id="rId4" Type="http://schemas.openxmlformats.org/officeDocument/2006/relationships/image" Target="../media/image12.png"/><Relationship Id="rId9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chart" Target="../charts/chart4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5.xml"/><Relationship Id="rId3" Type="http://schemas.openxmlformats.org/officeDocument/2006/relationships/image" Target="../media/image12.png"/><Relationship Id="rId7" Type="http://schemas.openxmlformats.org/officeDocument/2006/relationships/image" Target="../media/image85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image" Target="../media/image12.png"/><Relationship Id="rId18" Type="http://schemas.openxmlformats.org/officeDocument/2006/relationships/chart" Target="../charts/chart16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17" Type="http://schemas.openxmlformats.org/officeDocument/2006/relationships/chart" Target="../charts/chart15.xml"/><Relationship Id="rId2" Type="http://schemas.openxmlformats.org/officeDocument/2006/relationships/image" Target="../media/image15.png"/><Relationship Id="rId16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5" Type="http://schemas.openxmlformats.org/officeDocument/2006/relationships/chart" Target="../charts/chart13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Relationship Id="rId1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chart" Target="../charts/char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0"/>
            <a:ext cx="899592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 descr="Outline_Map_of_Tuva.svg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2" y="642918"/>
            <a:ext cx="9072000" cy="560641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071538" y="1428736"/>
            <a:ext cx="6929486" cy="38316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БЮДЖЕТ</a:t>
            </a:r>
          </a:p>
          <a:p>
            <a:pPr algn="ctr">
              <a:lnSpc>
                <a:spcPct val="200000"/>
              </a:lnSpc>
            </a:pPr>
            <a:r>
              <a:rPr lang="ru-RU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ДЛЯ ГРАЖДАН</a:t>
            </a:r>
            <a:endParaRPr lang="ru-RU" sz="6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5357826"/>
            <a:ext cx="850112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к проекту бюджета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городского округа «Город Кызыл Республики Тыва»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на 2020 год и на плановый период 2021 и 2022 годов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893454" y="285728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Мэрия города Кызыла</a:t>
            </a:r>
          </a:p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Департамент финансов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Рисунок 21" descr="фывпфыпывпфывпва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00562" y="2786058"/>
            <a:ext cx="1071575" cy="1377751"/>
          </a:xfrm>
          <a:prstGeom prst="rect">
            <a:avLst/>
          </a:prstGeom>
        </p:spPr>
      </p:pic>
      <p:pic>
        <p:nvPicPr>
          <p:cNvPr id="13" name="Рисунок 12" descr="content____________________________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285728"/>
            <a:ext cx="785818" cy="998282"/>
          </a:xfrm>
          <a:prstGeom prst="rect">
            <a:avLst/>
          </a:prstGeom>
        </p:spPr>
      </p:pic>
      <p:pic>
        <p:nvPicPr>
          <p:cNvPr id="1026" name="Picture 2" descr="C:\Users\Мажаа ШВ\Desktop\Новый рисунок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071810"/>
            <a:ext cx="428628" cy="64294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30710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Группировка расходов бюджета города Кызыла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1" y="500043"/>
          <a:ext cx="8606760" cy="581836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034727"/>
                <a:gridCol w="1643074"/>
                <a:gridCol w="1500198"/>
                <a:gridCol w="1428761"/>
              </a:tblGrid>
              <a:tr h="283568">
                <a:tc rowSpan="2"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Наименование </a:t>
                      </a:r>
                    </a:p>
                    <a:p>
                      <a:pPr algn="l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выплат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2018  (отчет)</a:t>
                      </a:r>
                      <a:endParaRPr lang="ru-RU" sz="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2019 (утв. план)</a:t>
                      </a:r>
                      <a:endParaRPr lang="ru-RU" sz="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2020 (прогноз)</a:t>
                      </a:r>
                      <a:endParaRPr lang="ru-RU" sz="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6906"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Расходы, тыс.рублей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Расходы, тыс.рублей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Расходы, тыс.рублей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521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Раздел </a:t>
                      </a:r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I.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Социально-значимые расходы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2 396 359,8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2 128 142,0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2 546 063,8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68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Заработная плата и начисления на нее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1 751 877,1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1 498 396,1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1 774 922,7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6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Оплата коммунальных услуг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109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075,2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111 133,6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117 613,6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68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Социальное обеспечение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535 407,5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518 612,3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653 527,5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521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Раздел </a:t>
                      </a:r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II.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Первоочередные расходы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748 650,4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561 070,3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853 833,5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68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Прочие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выплаты по заработной плате</a:t>
                      </a:r>
                      <a:endParaRPr lang="ru-RU" sz="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3 962,1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5 164,7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250,0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185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Прочие несоциальные выплаты персоналу в натуральной форме</a:t>
                      </a:r>
                      <a:endParaRPr lang="ru-RU" sz="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3 425,7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68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Услуги связи</a:t>
                      </a:r>
                      <a:endParaRPr lang="ru-RU" sz="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4 518,6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3 852,4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2  914,2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68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Транспортные услуги</a:t>
                      </a:r>
                      <a:endParaRPr lang="ru-RU" sz="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332,7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166,0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68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Арендная плата за пользование имуществом</a:t>
                      </a:r>
                      <a:endParaRPr lang="ru-RU" sz="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1 053,8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1 045,0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8 671,9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68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Работы,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услуги по содержанию имущества</a:t>
                      </a:r>
                      <a:endParaRPr lang="ru-RU" sz="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134 061,5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50 513,7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46 128,0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68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Прочие работы и услуги</a:t>
                      </a:r>
                      <a:endParaRPr lang="ru-RU" sz="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312 655,3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370 596,7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382 408,7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68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Страхование</a:t>
                      </a:r>
                      <a:endParaRPr lang="ru-RU" sz="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124,1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1 249,5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68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Услуги, работы для целей капитальных вложений</a:t>
                      </a:r>
                      <a:endParaRPr lang="ru-RU" sz="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277 429,4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68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Расходы на обслуживание государственного долга</a:t>
                      </a:r>
                      <a:endParaRPr lang="ru-RU" sz="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22 171,8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5 720,0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10 000,0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138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Безвозмездные перечисления текущего характера организациям</a:t>
                      </a:r>
                      <a:endParaRPr lang="ru-RU" sz="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147 545,9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45 060,8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61 501,0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Перечисления международным организациям</a:t>
                      </a:r>
                      <a:endParaRPr lang="ru-RU" sz="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115,0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68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Прочие расходы</a:t>
                      </a:r>
                      <a:endParaRPr lang="ru-RU" sz="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68 569,7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47 407,1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13  736,4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68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Увеличение стоимости материальных запасов</a:t>
                      </a:r>
                      <a:endParaRPr lang="ru-RU" sz="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53 779,0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31 419,8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46 003,7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521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Раздел </a:t>
                      </a:r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III.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Расходы прочие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29 269,3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71 052,9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18 172,2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68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Увеличение стоимости основных средств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29 269,3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71 052,9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18 172,2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1032"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ВСЕГО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3 174 279,5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2 760 265,2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3 418 069,6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8501058" y="5886450"/>
            <a:ext cx="642942" cy="971550"/>
            <a:chOff x="8501058" y="5886450"/>
            <a:chExt cx="642942" cy="971550"/>
          </a:xfrm>
        </p:grpSpPr>
        <p:pic>
          <p:nvPicPr>
            <p:cNvPr id="6" name="Рисунок 5" descr="111111111111111111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1058" y="5886450"/>
              <a:ext cx="642942" cy="971550"/>
            </a:xfrm>
            <a:prstGeom prst="rect">
              <a:avLst/>
            </a:prstGeom>
          </p:spPr>
        </p:pic>
        <p:sp>
          <p:nvSpPr>
            <p:cNvPr id="7" name="Нижний колонтитул 40"/>
            <p:cNvSpPr txBox="1">
              <a:spLocks/>
            </p:cNvSpPr>
            <p:nvPr/>
          </p:nvSpPr>
          <p:spPr>
            <a:xfrm>
              <a:off x="8501090" y="6492875"/>
              <a:ext cx="6429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Диаграмма 65"/>
          <p:cNvGraphicFramePr/>
          <p:nvPr/>
        </p:nvGraphicFramePr>
        <p:xfrm>
          <a:off x="7215206" y="714356"/>
          <a:ext cx="180020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7" name="Диаграмма 66"/>
          <p:cNvGraphicFramePr/>
          <p:nvPr/>
        </p:nvGraphicFramePr>
        <p:xfrm>
          <a:off x="5500694" y="714356"/>
          <a:ext cx="180020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8" name="Диаграмма 67"/>
          <p:cNvGraphicFramePr/>
          <p:nvPr/>
        </p:nvGraphicFramePr>
        <p:xfrm>
          <a:off x="3786182" y="714356"/>
          <a:ext cx="180020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142844" y="642918"/>
          <a:ext cx="1800200" cy="2211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142844" y="714356"/>
            <a:ext cx="3500462" cy="5214974"/>
          </a:xfrm>
          <a:prstGeom prst="rect">
            <a:avLst/>
          </a:prstGeom>
          <a:noFill/>
          <a:ln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14744" y="714356"/>
            <a:ext cx="5286412" cy="5214974"/>
          </a:xfrm>
          <a:prstGeom prst="rect">
            <a:avLst/>
          </a:prstGeom>
          <a:noFill/>
          <a:ln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4259" y="1428736"/>
            <a:ext cx="1047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2018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071934" y="1428736"/>
            <a:ext cx="1121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2020</a:t>
            </a:r>
            <a:endParaRPr lang="ru-RU" sz="105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57884" y="1428736"/>
            <a:ext cx="1117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2021</a:t>
            </a:r>
            <a:endParaRPr lang="ru-RU" sz="105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72396" y="1428736"/>
            <a:ext cx="1114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2022</a:t>
            </a:r>
            <a:endParaRPr lang="ru-RU" sz="105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19526320">
            <a:off x="312244" y="1041740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Century Gothic" pitchFamily="34" charset="0"/>
              </a:rPr>
              <a:t>91,9%</a:t>
            </a:r>
            <a:endParaRPr lang="ru-RU" sz="105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14314" y="142852"/>
            <a:ext cx="3857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Структура расходов 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49" name="Диаграмма 48"/>
          <p:cNvGraphicFramePr/>
          <p:nvPr/>
        </p:nvGraphicFramePr>
        <p:xfrm>
          <a:off x="1857356" y="785794"/>
          <a:ext cx="180020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2238771" y="1428736"/>
            <a:ext cx="104734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2019</a:t>
            </a:r>
          </a:p>
          <a:p>
            <a:pPr algn="ctr"/>
            <a:endParaRPr lang="ru-RU" sz="300" i="1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7158" y="3714752"/>
            <a:ext cx="3143272" cy="714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10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10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14282" y="3714752"/>
            <a:ext cx="142876" cy="7143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7158" y="3764165"/>
            <a:ext cx="321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Программная часть расходов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57158" y="4572008"/>
            <a:ext cx="3143272" cy="6524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Century Gothic" pitchFamily="34" charset="0"/>
              </a:rPr>
              <a:t>Непрограммная</a:t>
            </a:r>
            <a:r>
              <a:rPr lang="ru-RU" sz="1400" b="1" dirty="0" smtClean="0">
                <a:solidFill>
                  <a:schemeClr val="tx1"/>
                </a:solidFill>
                <a:latin typeface="Century Gothic" pitchFamily="34" charset="0"/>
              </a:rPr>
              <a:t> часть расходов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14282" y="4572008"/>
            <a:ext cx="142876" cy="6429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000496" y="3714752"/>
            <a:ext cx="4857784" cy="714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10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10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643438" y="3786190"/>
            <a:ext cx="3429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Программная часть расходов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857620" y="4562484"/>
            <a:ext cx="5000660" cy="6524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Century Gothic" pitchFamily="34" charset="0"/>
              </a:rPr>
              <a:t>Непрограммная</a:t>
            </a:r>
            <a:r>
              <a:rPr lang="ru-RU" sz="1400" b="1" dirty="0" smtClean="0">
                <a:solidFill>
                  <a:schemeClr val="tx1"/>
                </a:solidFill>
                <a:latin typeface="Century Gothic" pitchFamily="34" charset="0"/>
              </a:rPr>
              <a:t> часть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 Gothic" pitchFamily="34" charset="0"/>
              </a:rPr>
              <a:t>расходов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857620" y="4572008"/>
            <a:ext cx="142876" cy="6429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857620" y="3714752"/>
            <a:ext cx="142876" cy="7143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85720" y="4019140"/>
            <a:ext cx="3429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Century Gothic" pitchFamily="34" charset="0"/>
              </a:rPr>
              <a:t>12 муниципальных программ</a:t>
            </a:r>
            <a:endParaRPr lang="ru-RU" sz="1600" i="1" dirty="0">
              <a:latin typeface="Century Gothic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857620" y="4000504"/>
            <a:ext cx="50720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Century Gothic" pitchFamily="34" charset="0"/>
              </a:rPr>
              <a:t>12 муниципальных программ</a:t>
            </a:r>
            <a:endParaRPr lang="ru-RU" sz="1600" i="1" dirty="0">
              <a:latin typeface="Century Gothic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rot="1888820">
            <a:off x="1185948" y="988959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Century Gothic" pitchFamily="34" charset="0"/>
              </a:rPr>
              <a:t>8,1%</a:t>
            </a:r>
            <a:endParaRPr lang="ru-RU" sz="105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14282" y="2597932"/>
            <a:ext cx="1729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Century Gothic" pitchFamily="34" charset="0"/>
              </a:rPr>
              <a:t>3 174 279,5</a:t>
            </a:r>
          </a:p>
          <a:p>
            <a:r>
              <a:rPr lang="ru-RU" sz="1000" b="1" dirty="0" smtClean="0">
                <a:latin typeface="Century Gothic" pitchFamily="34" charset="0"/>
              </a:rPr>
              <a:t>тыс. рублей </a:t>
            </a:r>
          </a:p>
          <a:p>
            <a:endParaRPr lang="ru-RU" sz="1000" dirty="0" smtClean="0">
              <a:latin typeface="Century Gothic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2049851">
            <a:off x="2807640" y="997072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Century Gothic" pitchFamily="34" charset="0"/>
              </a:rPr>
              <a:t>1,6%</a:t>
            </a:r>
            <a:endParaRPr lang="ru-RU" sz="105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19526320">
            <a:off x="2092860" y="998223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Century Gothic" pitchFamily="34" charset="0"/>
              </a:rPr>
              <a:t>98,4%</a:t>
            </a:r>
            <a:endParaRPr lang="ru-RU" sz="105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 rot="2543220">
            <a:off x="6656593" y="946635"/>
            <a:ext cx="4263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Century Gothic" pitchFamily="34" charset="0"/>
              </a:rPr>
              <a:t>0,3%</a:t>
            </a:r>
            <a:endParaRPr lang="ru-RU" sz="105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rot="19526320">
            <a:off x="7450711" y="926786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Century Gothic" pitchFamily="34" charset="0"/>
              </a:rPr>
              <a:t>99,7%</a:t>
            </a:r>
            <a:endParaRPr lang="ru-RU" sz="105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19526320">
            <a:off x="3974746" y="926786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Century Gothic" pitchFamily="34" charset="0"/>
              </a:rPr>
              <a:t>99,7%</a:t>
            </a:r>
            <a:endParaRPr lang="ru-RU" sz="105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9526320">
            <a:off x="5689258" y="926786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Century Gothic" pitchFamily="34" charset="0"/>
              </a:rPr>
              <a:t>99,7%</a:t>
            </a:r>
            <a:endParaRPr lang="ru-RU" sz="105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2135483">
            <a:off x="4806395" y="1001150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Century Gothic" pitchFamily="34" charset="0"/>
              </a:rPr>
              <a:t>0,3%</a:t>
            </a:r>
            <a:endParaRPr lang="ru-RU" sz="105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2591920">
            <a:off x="8292619" y="964930"/>
            <a:ext cx="4791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Century Gothic" pitchFamily="34" charset="0"/>
              </a:rPr>
              <a:t>0,3%</a:t>
            </a:r>
            <a:endParaRPr lang="ru-RU" sz="105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928794" y="2597932"/>
            <a:ext cx="1729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Century Gothic" pitchFamily="34" charset="0"/>
              </a:rPr>
              <a:t>2 760 265,2</a:t>
            </a:r>
          </a:p>
          <a:p>
            <a:r>
              <a:rPr lang="ru-RU" sz="1000" b="1" dirty="0" smtClean="0">
                <a:latin typeface="Century Gothic" pitchFamily="34" charset="0"/>
              </a:rPr>
              <a:t>тыс. рублей </a:t>
            </a:r>
          </a:p>
          <a:p>
            <a:endParaRPr lang="ru-RU" sz="1000" dirty="0" smtClean="0">
              <a:latin typeface="Century Gothic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128378" y="2529812"/>
            <a:ext cx="19442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Century Gothic" pitchFamily="34" charset="0"/>
              </a:rPr>
              <a:t>3 077 721,0</a:t>
            </a:r>
          </a:p>
          <a:p>
            <a:pPr algn="ctr"/>
            <a:r>
              <a:rPr lang="ru-RU" sz="1000" b="1" dirty="0" smtClean="0">
                <a:latin typeface="Century Gothic" pitchFamily="34" charset="0"/>
              </a:rPr>
              <a:t>тыс. рублей </a:t>
            </a:r>
            <a:endParaRPr lang="ru-RU" sz="1000" dirty="0" smtClean="0">
              <a:latin typeface="Century Gothic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500694" y="2529812"/>
            <a:ext cx="18727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Century Gothic" pitchFamily="34" charset="0"/>
              </a:rPr>
              <a:t>3 226 360,0</a:t>
            </a:r>
          </a:p>
          <a:p>
            <a:pPr algn="ctr"/>
            <a:r>
              <a:rPr lang="ru-RU" sz="1000" b="1" dirty="0" smtClean="0">
                <a:latin typeface="Century Gothic" pitchFamily="34" charset="0"/>
              </a:rPr>
              <a:t>тыс. рублей </a:t>
            </a:r>
            <a:endParaRPr lang="ru-RU" sz="1000" dirty="0" smtClean="0">
              <a:latin typeface="Century Gothic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786182" y="2537507"/>
            <a:ext cx="1785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Century Gothic" pitchFamily="34" charset="0"/>
              </a:rPr>
              <a:t>3 418 069,6</a:t>
            </a:r>
          </a:p>
          <a:p>
            <a:pPr algn="ctr"/>
            <a:r>
              <a:rPr lang="ru-RU" sz="1000" b="1" dirty="0" smtClean="0">
                <a:latin typeface="Century Gothic" pitchFamily="34" charset="0"/>
              </a:rPr>
              <a:t>тыс. рублей</a:t>
            </a:r>
            <a:endParaRPr lang="ru-RU" sz="1000" dirty="0" smtClean="0">
              <a:latin typeface="Century Gothic" pitchFamily="34" charset="0"/>
            </a:endParaRPr>
          </a:p>
          <a:p>
            <a:pPr algn="ctr"/>
            <a:r>
              <a:rPr lang="ru-RU" sz="1000" dirty="0" smtClean="0">
                <a:latin typeface="Century Gothic" pitchFamily="34" charset="0"/>
              </a:rPr>
              <a:t>Увеличение доли программных расходов </a:t>
            </a:r>
          </a:p>
          <a:p>
            <a:pPr algn="ctr"/>
            <a:r>
              <a:rPr lang="ru-RU" sz="1200" b="1" dirty="0" smtClean="0">
                <a:latin typeface="Century Gothic" pitchFamily="34" charset="0"/>
              </a:rPr>
              <a:t>1,3 % </a:t>
            </a:r>
            <a:r>
              <a:rPr lang="ru-RU" sz="1000" dirty="0" smtClean="0">
                <a:latin typeface="Century Gothic" pitchFamily="34" charset="0"/>
              </a:rPr>
              <a:t>по сравнению с 2019 годом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14282" y="5190666"/>
            <a:ext cx="3429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Century Gothic" pitchFamily="34" charset="0"/>
              </a:rPr>
              <a:t>1 этап перехода к программно-целевому методу планирования в городе Кызыле</a:t>
            </a:r>
            <a:endParaRPr lang="ru-RU" sz="1600" i="1" dirty="0">
              <a:latin typeface="Century Gothic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357686" y="5190666"/>
            <a:ext cx="3929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Century Gothic" pitchFamily="34" charset="0"/>
              </a:rPr>
              <a:t>2 этап перехода к программно-целевому методу планирования в городе Кызыле</a:t>
            </a:r>
            <a:endParaRPr lang="ru-RU" sz="1400" i="1" dirty="0">
              <a:latin typeface="Century Gothic" pitchFamily="34" charset="0"/>
            </a:endParaRPr>
          </a:p>
        </p:txBody>
      </p:sp>
      <p:grpSp>
        <p:nvGrpSpPr>
          <p:cNvPr id="2" name="Группа 84"/>
          <p:cNvGrpSpPr/>
          <p:nvPr/>
        </p:nvGrpSpPr>
        <p:grpSpPr>
          <a:xfrm>
            <a:off x="8501058" y="5886450"/>
            <a:ext cx="642942" cy="971550"/>
            <a:chOff x="8501058" y="5886450"/>
            <a:chExt cx="642942" cy="971550"/>
          </a:xfrm>
        </p:grpSpPr>
        <p:pic>
          <p:nvPicPr>
            <p:cNvPr id="86" name="Рисунок 85" descr="111111111111111111.pn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1058" y="5886450"/>
              <a:ext cx="642942" cy="971550"/>
            </a:xfrm>
            <a:prstGeom prst="rect">
              <a:avLst/>
            </a:prstGeom>
          </p:spPr>
        </p:pic>
        <p:sp>
          <p:nvSpPr>
            <p:cNvPr id="87" name="Нижний колонтитул 40"/>
            <p:cNvSpPr txBox="1">
              <a:spLocks/>
            </p:cNvSpPr>
            <p:nvPr/>
          </p:nvSpPr>
          <p:spPr>
            <a:xfrm>
              <a:off x="8501090" y="6492875"/>
              <a:ext cx="6429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9</a:t>
              </a: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285720" y="5909423"/>
            <a:ext cx="835824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5"/>
                </a:solidFill>
                <a:latin typeface="Century Gothic" pitchFamily="34" charset="0"/>
              </a:rPr>
              <a:t>Муниципальные  программы – это документ, определяющий</a:t>
            </a:r>
            <a:r>
              <a:rPr lang="en-US" b="1" dirty="0" smtClean="0">
                <a:solidFill>
                  <a:schemeClr val="accent5"/>
                </a:solidFill>
                <a:latin typeface="Century Gothic" pitchFamily="34" charset="0"/>
              </a:rPr>
              <a:t>:</a:t>
            </a:r>
            <a:endParaRPr lang="en-US" sz="1200" b="1" dirty="0" smtClean="0">
              <a:solidFill>
                <a:schemeClr val="accent5"/>
              </a:solidFill>
              <a:latin typeface="Century Gothic" pitchFamily="34" charset="0"/>
            </a:endParaRP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ru-RU" sz="1100" i="1" dirty="0" smtClean="0">
                <a:solidFill>
                  <a:schemeClr val="accent5"/>
                </a:solidFill>
                <a:latin typeface="Century Gothic" pitchFamily="34" charset="0"/>
              </a:rPr>
              <a:t>цели и задачи государственной и муниципальной  политики</a:t>
            </a:r>
            <a:r>
              <a:rPr lang="en-US" sz="1100" i="1" dirty="0" smtClean="0">
                <a:solidFill>
                  <a:schemeClr val="accent5"/>
                </a:solidFill>
                <a:latin typeface="Century Gothic" pitchFamily="34" charset="0"/>
              </a:rPr>
              <a:t>;</a:t>
            </a:r>
            <a:endParaRPr lang="ru-RU" sz="1100" i="1" dirty="0" smtClean="0">
              <a:solidFill>
                <a:schemeClr val="accent5"/>
              </a:solidFill>
              <a:latin typeface="Century Gothic" pitchFamily="34" charset="0"/>
            </a:endParaRP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ru-RU" sz="1100" i="1" dirty="0" smtClean="0">
                <a:solidFill>
                  <a:schemeClr val="accent5"/>
                </a:solidFill>
                <a:latin typeface="Century Gothic" pitchFamily="34" charset="0"/>
              </a:rPr>
              <a:t>способы их достижения</a:t>
            </a:r>
            <a:r>
              <a:rPr lang="en-US" sz="1100" i="1" dirty="0" smtClean="0">
                <a:solidFill>
                  <a:schemeClr val="accent5"/>
                </a:solidFill>
                <a:latin typeface="Century Gothic" pitchFamily="34" charset="0"/>
              </a:rPr>
              <a:t>;</a:t>
            </a:r>
            <a:endParaRPr lang="ru-RU" sz="1100" i="1" dirty="0" smtClean="0">
              <a:solidFill>
                <a:schemeClr val="accent5"/>
              </a:solidFill>
              <a:latin typeface="Century Gothic" pitchFamily="34" charset="0"/>
            </a:endParaRP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ru-RU" sz="1100" i="1" dirty="0" smtClean="0">
                <a:solidFill>
                  <a:schemeClr val="accent5"/>
                </a:solidFill>
                <a:latin typeface="Century Gothic" pitchFamily="34" charset="0"/>
              </a:rPr>
              <a:t>планируемые объемы финансовых ресурсов, необходимые для достижения поставленных целей.</a:t>
            </a:r>
            <a:endParaRPr lang="en-US" sz="1100" i="1" dirty="0" smtClean="0">
              <a:solidFill>
                <a:schemeClr val="accent5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/>
          <p:nvPr/>
        </p:nvGraphicFramePr>
        <p:xfrm>
          <a:off x="1785918" y="857232"/>
          <a:ext cx="873697" cy="93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Прямоугольник 26"/>
          <p:cNvSpPr/>
          <p:nvPr/>
        </p:nvSpPr>
        <p:spPr>
          <a:xfrm rot="16200000">
            <a:off x="6246448" y="3464372"/>
            <a:ext cx="39330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5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itchFamily="34" charset="0"/>
              </a:rPr>
              <a:t>2020</a:t>
            </a:r>
            <a:endParaRPr lang="en-US" sz="115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40" name="Диаграмма 39"/>
          <p:cNvGraphicFramePr/>
          <p:nvPr/>
        </p:nvGraphicFramePr>
        <p:xfrm>
          <a:off x="214282" y="3748091"/>
          <a:ext cx="873697" cy="93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/>
        </p:nvGraphicFramePr>
        <p:xfrm>
          <a:off x="214282" y="2285992"/>
          <a:ext cx="873697" cy="93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20" y="0"/>
            <a:ext cx="7771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РАСХОДЫ НА РЕАЛИЗАЦИЮ МУНИЦИПАЛЬНЫХ ПРОГРАММ ГОРОДСКОГО ОКРУГА В 2020 ГОДУ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44" y="642918"/>
            <a:ext cx="1440160" cy="1440160"/>
          </a:xfrm>
          <a:prstGeom prst="ellipse">
            <a:avLst/>
          </a:prstGeom>
          <a:solidFill>
            <a:schemeClr val="accent3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928670"/>
            <a:ext cx="12961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2,9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%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71 294,1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тыс.рублей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6956" y="1214422"/>
            <a:ext cx="6227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975">
              <a:buClr>
                <a:schemeClr val="bg1">
                  <a:lumMod val="50000"/>
                </a:schemeClr>
              </a:buClr>
              <a:buSzPct val="200000"/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Создание условий для устойчивого экономического развития города Кызыла</a:t>
            </a:r>
            <a:r>
              <a:rPr lang="en-US" sz="900" dirty="0" smtClean="0">
                <a:latin typeface="Century Gothic" pitchFamily="34" charset="0"/>
              </a:rPr>
              <a:t>:</a:t>
            </a:r>
            <a:r>
              <a:rPr lang="ru-RU" sz="900" dirty="0" smtClean="0">
                <a:latin typeface="Century Gothic" pitchFamily="34" charset="0"/>
              </a:rPr>
              <a:t> </a:t>
            </a:r>
            <a:r>
              <a:rPr lang="ru-RU" sz="900" b="1" dirty="0" smtClean="0">
                <a:latin typeface="Century Gothic" pitchFamily="34" charset="0"/>
              </a:rPr>
              <a:t>71 294,1</a:t>
            </a:r>
            <a:r>
              <a:rPr lang="ru-RU" sz="900" dirty="0" smtClean="0">
                <a:latin typeface="Century Gothic" pitchFamily="34" charset="0"/>
              </a:rPr>
              <a:t>тыс. руб.</a:t>
            </a:r>
          </a:p>
          <a:p>
            <a:pPr indent="180975">
              <a:buClr>
                <a:schemeClr val="bg1">
                  <a:lumMod val="50000"/>
                </a:schemeClr>
              </a:buClr>
              <a:buSzPct val="200000"/>
            </a:pPr>
            <a:endParaRPr lang="ru-RU" sz="900" i="1" dirty="0" smtClean="0"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71670" y="642918"/>
            <a:ext cx="692948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buClr>
                <a:srgbClr val="FFFFFF">
                  <a:lumMod val="50000"/>
                </a:srgbClr>
              </a:buClr>
              <a:buSzPct val="200000"/>
            </a:pPr>
            <a:r>
              <a:rPr lang="ru-RU" sz="1200" b="1" dirty="0" smtClean="0">
                <a:solidFill>
                  <a:prstClr val="black"/>
                </a:solidFill>
                <a:latin typeface="Century Gothic" pitchFamily="34" charset="0"/>
              </a:rPr>
              <a:t>Приоритетное направление 1.</a:t>
            </a:r>
            <a:r>
              <a:rPr lang="ru-RU" sz="1200" b="1" dirty="0" smtClean="0">
                <a:latin typeface="Century Gothic" pitchFamily="34" charset="0"/>
              </a:rPr>
              <a:t> – </a:t>
            </a:r>
            <a:r>
              <a:rPr lang="ru-RU" sz="1200" b="1" dirty="0" smtClean="0">
                <a:solidFill>
                  <a:prstClr val="black"/>
                </a:solidFill>
                <a:latin typeface="Century Gothic" pitchFamily="34" charset="0"/>
              </a:rPr>
              <a:t>Обеспечение устойчивого экономического развития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071678"/>
            <a:ext cx="807249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 Gothic" pitchFamily="34" charset="0"/>
              </a:rPr>
              <a:t>Приоритетное направление 2. – Модернизация городской среды и инфраструктурное развитие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2643182"/>
            <a:ext cx="7524328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>
              <a:buClr>
                <a:schemeClr val="bg1">
                  <a:lumMod val="50000"/>
                </a:schemeClr>
              </a:buClr>
              <a:buSzPct val="200000"/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Формирование комфортной городской среды в городском округе: </a:t>
            </a:r>
            <a:r>
              <a:rPr lang="ru-RU" sz="900" b="1" dirty="0" smtClean="0">
                <a:latin typeface="Century Gothic" pitchFamily="34" charset="0"/>
              </a:rPr>
              <a:t>3 400,0 </a:t>
            </a:r>
            <a:r>
              <a:rPr lang="ru-RU" sz="900" dirty="0" smtClean="0">
                <a:latin typeface="Century Gothic" pitchFamily="34" charset="0"/>
              </a:rPr>
              <a:t>тыс. руб. </a:t>
            </a:r>
          </a:p>
          <a:p>
            <a:pPr indent="180975">
              <a:buClr>
                <a:schemeClr val="bg1">
                  <a:lumMod val="50000"/>
                </a:schemeClr>
              </a:buClr>
              <a:buSzPct val="200000"/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Обеспечение безопасной среды на территории городского округа</a:t>
            </a:r>
            <a:r>
              <a:rPr lang="en-US" sz="900" dirty="0" smtClean="0">
                <a:latin typeface="Century Gothic" pitchFamily="34" charset="0"/>
              </a:rPr>
              <a:t>:</a:t>
            </a:r>
            <a:r>
              <a:rPr lang="ru-RU" sz="900" dirty="0" smtClean="0">
                <a:latin typeface="Century Gothic" pitchFamily="34" charset="0"/>
              </a:rPr>
              <a:t> </a:t>
            </a:r>
            <a:r>
              <a:rPr lang="ru-RU" sz="900" b="1" dirty="0" smtClean="0">
                <a:latin typeface="Century Gothic" pitchFamily="34" charset="0"/>
              </a:rPr>
              <a:t>272 760,4 </a:t>
            </a:r>
            <a:r>
              <a:rPr lang="ru-RU" sz="900" dirty="0" smtClean="0">
                <a:latin typeface="Century Gothic" pitchFamily="34" charset="0"/>
              </a:rPr>
              <a:t>тыс. руб</a:t>
            </a:r>
            <a:r>
              <a:rPr lang="ru-RU" sz="1050" dirty="0" smtClean="0">
                <a:latin typeface="Century Gothic" pitchFamily="34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7158" y="2357430"/>
            <a:ext cx="1296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8,1%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276 160,4 тыс.рублей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3500438"/>
            <a:ext cx="585791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 Gothic" pitchFamily="34" charset="0"/>
              </a:rPr>
              <a:t>Приоритетное направление 3. – Повышение качества жизни населения</a:t>
            </a:r>
            <a:endParaRPr lang="ru-RU" sz="12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571636" y="3714752"/>
            <a:ext cx="7643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>
              <a:buClr>
                <a:schemeClr val="bg1">
                  <a:lumMod val="50000"/>
                </a:schemeClr>
              </a:buClr>
              <a:buSzPct val="200000"/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Развитие образования в городском округе</a:t>
            </a:r>
            <a:r>
              <a:rPr lang="en-US" sz="900" dirty="0" smtClean="0">
                <a:latin typeface="Century Gothic" pitchFamily="34" charset="0"/>
              </a:rPr>
              <a:t>:</a:t>
            </a:r>
            <a:r>
              <a:rPr lang="ru-RU" sz="900" dirty="0" smtClean="0">
                <a:latin typeface="Century Gothic" pitchFamily="34" charset="0"/>
              </a:rPr>
              <a:t> </a:t>
            </a:r>
            <a:r>
              <a:rPr lang="ru-RU" sz="900" b="1" dirty="0" smtClean="0">
                <a:latin typeface="Century Gothic" pitchFamily="34" charset="0"/>
              </a:rPr>
              <a:t>1 672 768,4 </a:t>
            </a:r>
            <a:r>
              <a:rPr lang="ru-RU" sz="900" dirty="0" smtClean="0">
                <a:latin typeface="Century Gothic" pitchFamily="34" charset="0"/>
              </a:rPr>
              <a:t>тыс. руб. </a:t>
            </a:r>
          </a:p>
          <a:p>
            <a:pPr indent="180975">
              <a:buClr>
                <a:schemeClr val="bg1">
                  <a:lumMod val="50000"/>
                </a:schemeClr>
              </a:buClr>
              <a:buSzPct val="200000"/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Развитие культуры и туризма в городском округе</a:t>
            </a:r>
            <a:r>
              <a:rPr lang="en-US" sz="900" dirty="0" smtClean="0">
                <a:latin typeface="Century Gothic" pitchFamily="34" charset="0"/>
              </a:rPr>
              <a:t>:</a:t>
            </a:r>
            <a:r>
              <a:rPr lang="ru-RU" sz="900" dirty="0" smtClean="0">
                <a:latin typeface="Century Gothic" pitchFamily="34" charset="0"/>
              </a:rPr>
              <a:t> </a:t>
            </a:r>
            <a:r>
              <a:rPr lang="ru-RU" sz="900" b="1" dirty="0" smtClean="0">
                <a:latin typeface="Century Gothic" pitchFamily="34" charset="0"/>
              </a:rPr>
              <a:t>50 863,7 </a:t>
            </a:r>
            <a:r>
              <a:rPr lang="ru-RU" sz="900" dirty="0" smtClean="0">
                <a:latin typeface="Century Gothic" pitchFamily="34" charset="0"/>
              </a:rPr>
              <a:t>тыс. руб. </a:t>
            </a:r>
          </a:p>
          <a:p>
            <a:pPr indent="180975">
              <a:buClr>
                <a:schemeClr val="bg1">
                  <a:lumMod val="50000"/>
                </a:schemeClr>
              </a:buClr>
              <a:buSzPct val="200000"/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Развитие физической культуры, спорта и молодежной политики города Кызыла</a:t>
            </a:r>
            <a:r>
              <a:rPr lang="en-US" sz="900" dirty="0" smtClean="0">
                <a:latin typeface="Century Gothic" pitchFamily="34" charset="0"/>
              </a:rPr>
              <a:t>:</a:t>
            </a:r>
            <a:r>
              <a:rPr lang="ru-RU" sz="900" dirty="0" smtClean="0">
                <a:latin typeface="Century Gothic" pitchFamily="34" charset="0"/>
              </a:rPr>
              <a:t> </a:t>
            </a:r>
            <a:r>
              <a:rPr lang="ru-RU" sz="900" b="1" dirty="0" smtClean="0">
                <a:latin typeface="Century Gothic" pitchFamily="34" charset="0"/>
              </a:rPr>
              <a:t>11 264,4 </a:t>
            </a:r>
            <a:r>
              <a:rPr lang="ru-RU" sz="900" dirty="0" smtClean="0">
                <a:latin typeface="Century Gothic" pitchFamily="34" charset="0"/>
              </a:rPr>
              <a:t>тыс. руб. </a:t>
            </a:r>
          </a:p>
          <a:p>
            <a:pPr indent="180975">
              <a:buClr>
                <a:schemeClr val="bg1">
                  <a:lumMod val="50000"/>
                </a:schemeClr>
              </a:buClr>
              <a:buSzPct val="200000"/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Социальная поддержка населения городского округа</a:t>
            </a:r>
            <a:r>
              <a:rPr lang="en-US" sz="900" dirty="0" smtClean="0">
                <a:latin typeface="Century Gothic" pitchFamily="34" charset="0"/>
              </a:rPr>
              <a:t>:</a:t>
            </a:r>
            <a:r>
              <a:rPr lang="ru-RU" sz="900" dirty="0" smtClean="0">
                <a:latin typeface="Century Gothic" pitchFamily="34" charset="0"/>
              </a:rPr>
              <a:t> </a:t>
            </a:r>
            <a:r>
              <a:rPr lang="ru-RU" sz="900" b="1" dirty="0" smtClean="0">
                <a:latin typeface="Century Gothic" pitchFamily="34" charset="0"/>
              </a:rPr>
              <a:t>583 282,8 </a:t>
            </a:r>
            <a:r>
              <a:rPr lang="ru-RU" sz="900" dirty="0" smtClean="0">
                <a:latin typeface="Century Gothic" pitchFamily="34" charset="0"/>
              </a:rPr>
              <a:t>тыс. руб. </a:t>
            </a:r>
          </a:p>
          <a:p>
            <a:pPr indent="180975">
              <a:buClr>
                <a:schemeClr val="bg1">
                  <a:lumMod val="50000"/>
                </a:schemeClr>
              </a:buClr>
              <a:buSzPct val="200000"/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Обеспечение качественной и комфортной среды проживания населения городского округа</a:t>
            </a:r>
            <a:r>
              <a:rPr lang="en-US" sz="900" dirty="0" smtClean="0">
                <a:latin typeface="Century Gothic" pitchFamily="34" charset="0"/>
              </a:rPr>
              <a:t>:</a:t>
            </a:r>
            <a:r>
              <a:rPr lang="ru-RU" sz="900" dirty="0" smtClean="0">
                <a:latin typeface="Century Gothic" pitchFamily="34" charset="0"/>
              </a:rPr>
              <a:t> </a:t>
            </a:r>
            <a:r>
              <a:rPr lang="ru-RU" sz="900" b="1" dirty="0" smtClean="0">
                <a:latin typeface="Century Gothic" pitchFamily="34" charset="0"/>
              </a:rPr>
              <a:t>238 100,3 </a:t>
            </a:r>
            <a:r>
              <a:rPr lang="ru-RU" sz="900" dirty="0" smtClean="0">
                <a:latin typeface="Century Gothic" pitchFamily="34" charset="0"/>
              </a:rPr>
              <a:t>тыс. руб. </a:t>
            </a:r>
          </a:p>
          <a:p>
            <a:pPr indent="180975">
              <a:buClr>
                <a:schemeClr val="bg1">
                  <a:lumMod val="50000"/>
                </a:schemeClr>
              </a:buClr>
              <a:buSzPct val="200000"/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Повышение качества транспортного обслуживания населения города Кызыла</a:t>
            </a:r>
            <a:r>
              <a:rPr lang="en-US" sz="900" dirty="0" smtClean="0">
                <a:latin typeface="Century Gothic" pitchFamily="34" charset="0"/>
              </a:rPr>
              <a:t>:</a:t>
            </a:r>
            <a:r>
              <a:rPr lang="ru-RU" sz="900" dirty="0" smtClean="0">
                <a:latin typeface="Century Gothic" pitchFamily="34" charset="0"/>
              </a:rPr>
              <a:t> </a:t>
            </a:r>
            <a:r>
              <a:rPr lang="ru-RU" sz="900" b="1" dirty="0" smtClean="0">
                <a:latin typeface="Century Gothic" pitchFamily="34" charset="0"/>
              </a:rPr>
              <a:t>51 662,7 </a:t>
            </a:r>
            <a:r>
              <a:rPr lang="ru-RU" sz="900" dirty="0" smtClean="0">
                <a:latin typeface="Century Gothic" pitchFamily="34" charset="0"/>
              </a:rPr>
              <a:t>тыс. руб. </a:t>
            </a:r>
          </a:p>
          <a:p>
            <a:pPr indent="180975">
              <a:buClr>
                <a:schemeClr val="bg1">
                  <a:lumMod val="50000"/>
                </a:schemeClr>
              </a:buClr>
              <a:buSzPct val="200000"/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Обеспечение безопасности, общественного порядка профилактики правонарушений в городском округе</a:t>
            </a:r>
            <a:r>
              <a:rPr lang="en-US" sz="900" dirty="0" smtClean="0">
                <a:latin typeface="Century Gothic" pitchFamily="34" charset="0"/>
              </a:rPr>
              <a:t> :</a:t>
            </a:r>
            <a:r>
              <a:rPr lang="ru-RU" sz="900" dirty="0" smtClean="0">
                <a:latin typeface="Century Gothic" pitchFamily="34" charset="0"/>
              </a:rPr>
              <a:t> </a:t>
            </a:r>
            <a:r>
              <a:rPr lang="ru-RU" sz="900" b="1" dirty="0" smtClean="0">
                <a:latin typeface="Century Gothic" pitchFamily="34" charset="0"/>
              </a:rPr>
              <a:t>27 277,7 </a:t>
            </a:r>
            <a:r>
              <a:rPr lang="ru-RU" sz="900" dirty="0" smtClean="0">
                <a:latin typeface="Century Gothic" pitchFamily="34" charset="0"/>
              </a:rPr>
              <a:t>тыс. руб. </a:t>
            </a:r>
            <a:endParaRPr lang="ru-RU" sz="900" dirty="0"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596" y="4071942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77,3%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2 635,220,0 тыс.рублей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1472" y="4929198"/>
            <a:ext cx="664373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 Gothic" pitchFamily="34" charset="0"/>
              </a:rPr>
              <a:t>Приоритетное направление 4. – Совершенствование муниципального управления  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43010" y="5572140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>
              <a:buClr>
                <a:schemeClr val="bg1">
                  <a:lumMod val="50000"/>
                </a:schemeClr>
              </a:buClr>
              <a:buSzPct val="200000"/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Повышение эффективности управления общественными финансами городского округа</a:t>
            </a:r>
            <a:r>
              <a:rPr lang="en-US" sz="900" dirty="0" smtClean="0">
                <a:latin typeface="Century Gothic" pitchFamily="34" charset="0"/>
              </a:rPr>
              <a:t>: </a:t>
            </a:r>
            <a:r>
              <a:rPr lang="ru-RU" sz="900" b="1" dirty="0" smtClean="0">
                <a:latin typeface="Century Gothic" pitchFamily="34" charset="0"/>
              </a:rPr>
              <a:t>14 434,6</a:t>
            </a:r>
            <a:r>
              <a:rPr lang="ru-RU" sz="900" dirty="0" smtClean="0">
                <a:latin typeface="Century Gothic" pitchFamily="34" charset="0"/>
              </a:rPr>
              <a:t>тыс. руб.</a:t>
            </a:r>
          </a:p>
          <a:p>
            <a:pPr indent="180975">
              <a:buClr>
                <a:schemeClr val="bg1">
                  <a:lumMod val="50000"/>
                </a:schemeClr>
              </a:buClr>
              <a:buSzPct val="200000"/>
              <a:buFont typeface="Arial" pitchFamily="34" charset="0"/>
              <a:buChar char="•"/>
            </a:pPr>
            <a:r>
              <a:rPr lang="ru-RU" sz="900" dirty="0" smtClean="0">
                <a:latin typeface="Century Gothic" pitchFamily="34" charset="0"/>
              </a:rPr>
              <a:t>Повышение эффективности муниципального управления на территории городского округа</a:t>
            </a:r>
            <a:r>
              <a:rPr lang="en-US" sz="900" dirty="0" smtClean="0">
                <a:latin typeface="Century Gothic" pitchFamily="34" charset="0"/>
              </a:rPr>
              <a:t>:</a:t>
            </a:r>
            <a:r>
              <a:rPr lang="ru-RU" sz="900" dirty="0" smtClean="0">
                <a:latin typeface="Century Gothic" pitchFamily="34" charset="0"/>
              </a:rPr>
              <a:t> </a:t>
            </a:r>
            <a:r>
              <a:rPr lang="ru-RU" sz="900" b="1" dirty="0" smtClean="0">
                <a:latin typeface="Century Gothic" pitchFamily="34" charset="0"/>
              </a:rPr>
              <a:t>412 074,3 </a:t>
            </a:r>
            <a:r>
              <a:rPr lang="ru-RU" sz="900" dirty="0" smtClean="0">
                <a:latin typeface="Century Gothic" pitchFamily="34" charset="0"/>
              </a:rPr>
              <a:t>тыс. руб.</a:t>
            </a:r>
          </a:p>
        </p:txBody>
      </p:sp>
      <p:graphicFrame>
        <p:nvGraphicFramePr>
          <p:cNvPr id="41" name="Диаграмма 40"/>
          <p:cNvGraphicFramePr/>
          <p:nvPr/>
        </p:nvGraphicFramePr>
        <p:xfrm>
          <a:off x="214282" y="5214950"/>
          <a:ext cx="873697" cy="93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28596" y="5429264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12,5%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426 508,9 тыс.рублей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42908" y="1071546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FFFFF"/>
                </a:solidFill>
                <a:latin typeface="Century Gothic" pitchFamily="34" charset="0"/>
              </a:rPr>
              <a:t>3 409 183,4</a:t>
            </a:r>
            <a:endParaRPr lang="en-US" sz="2000" b="1" dirty="0" smtClean="0">
              <a:solidFill>
                <a:srgbClr val="FFFFFF"/>
              </a:solidFill>
              <a:latin typeface="Century Gothic" pitchFamily="34" charset="0"/>
            </a:endParaRPr>
          </a:p>
          <a:p>
            <a:pPr lvl="0" algn="ctr"/>
            <a:r>
              <a:rPr lang="ru-RU" sz="1200" b="1" dirty="0" smtClean="0">
                <a:solidFill>
                  <a:srgbClr val="FFFFFF"/>
                </a:solidFill>
                <a:latin typeface="Century Gothic" pitchFamily="34" charset="0"/>
              </a:rPr>
              <a:t>тыс. рублей</a:t>
            </a:r>
            <a:endParaRPr lang="ru-RU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8501058" y="5886450"/>
            <a:ext cx="642942" cy="971550"/>
            <a:chOff x="8501058" y="5886450"/>
            <a:chExt cx="642942" cy="971550"/>
          </a:xfrm>
        </p:grpSpPr>
        <p:pic>
          <p:nvPicPr>
            <p:cNvPr id="29" name="Рисунок 28" descr="111111111111111111.png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1058" y="5886450"/>
              <a:ext cx="642942" cy="971550"/>
            </a:xfrm>
            <a:prstGeom prst="rect">
              <a:avLst/>
            </a:prstGeom>
          </p:spPr>
        </p:pic>
        <p:sp>
          <p:nvSpPr>
            <p:cNvPr id="34" name="Нижний колонтитул 40"/>
            <p:cNvSpPr txBox="1">
              <a:spLocks/>
            </p:cNvSpPr>
            <p:nvPr/>
          </p:nvSpPr>
          <p:spPr>
            <a:xfrm>
              <a:off x="8501090" y="6492875"/>
              <a:ext cx="6429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10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7285" cy="928670"/>
          </a:xfrm>
          <a:prstGeom prst="rect">
            <a:avLst/>
          </a:prstGeom>
        </p:spPr>
      </p:pic>
      <p:pic>
        <p:nvPicPr>
          <p:cNvPr id="28" name="Рисунок 27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7285" cy="9286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740" y="68025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Муниципальная программа «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Обеспечение безопасности, общественного порядка и профилактика правонарушений в городском округе</a:t>
            </a:r>
            <a:r>
              <a:rPr lang="ru-RU" sz="1600" b="1" dirty="0" smtClean="0">
                <a:latin typeface="Century Gothic" pitchFamily="34" charset="0"/>
              </a:rPr>
              <a:t>»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715526324"/>
              </p:ext>
            </p:extLst>
          </p:nvPr>
        </p:nvGraphicFramePr>
        <p:xfrm>
          <a:off x="0" y="3000372"/>
          <a:ext cx="3929058" cy="345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500562" y="2786058"/>
            <a:ext cx="4143404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60000"/>
            </a:pPr>
            <a:r>
              <a:rPr lang="ru-RU" sz="1200" b="1" dirty="0" smtClean="0">
                <a:latin typeface="Century Gothic" pitchFamily="34" charset="0"/>
              </a:rPr>
              <a:t>«Комплексные меры противодействия злоупотреблению наркотиками и</a:t>
            </a:r>
          </a:p>
          <a:p>
            <a:pPr>
              <a:buSzPct val="160000"/>
            </a:pPr>
            <a:r>
              <a:rPr lang="ru-RU" sz="1200" b="1" dirty="0" smtClean="0">
                <a:latin typeface="Century Gothic" pitchFamily="34" charset="0"/>
              </a:rPr>
              <a:t>их незаконному обороту»</a:t>
            </a:r>
          </a:p>
          <a:p>
            <a:pPr>
              <a:buSzPct val="160000"/>
              <a:buFont typeface="Wingdings" pitchFamily="2" charset="2"/>
              <a:buChar char="ü"/>
            </a:pPr>
            <a:r>
              <a:rPr lang="ru-RU" sz="1000" dirty="0" smtClean="0">
                <a:latin typeface="Century Gothic" pitchFamily="34" charset="0"/>
              </a:rPr>
              <a:t> </a:t>
            </a:r>
            <a:r>
              <a:rPr lang="ru-RU" sz="900" dirty="0" smtClean="0">
                <a:latin typeface="Century Gothic" pitchFamily="34" charset="0"/>
              </a:rPr>
              <a:t>Проведение агротехнических мероприятий по уничтожению дикорастущей конопли</a:t>
            </a:r>
          </a:p>
          <a:p>
            <a:pPr>
              <a:buSzPct val="160000"/>
              <a:buFont typeface="Wingdings" pitchFamily="2" charset="2"/>
              <a:buChar char="ü"/>
            </a:pPr>
            <a:r>
              <a:rPr lang="ru-RU" sz="900" dirty="0" smtClean="0">
                <a:latin typeface="Century Gothic" pitchFamily="34" charset="0"/>
              </a:rPr>
              <a:t> Приобретение и обслуживание механизированного опрыскивателя на базе трактор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4286256"/>
            <a:ext cx="407196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60000"/>
            </a:pPr>
            <a:r>
              <a:rPr lang="ru-RU" sz="1200" b="1" dirty="0" smtClean="0">
                <a:latin typeface="Century Gothic" pitchFamily="34" charset="0"/>
              </a:rPr>
              <a:t>«Профилактика правонарушений»</a:t>
            </a:r>
          </a:p>
          <a:p>
            <a:pPr>
              <a:buSzPct val="160000"/>
              <a:buFont typeface="Wingdings" pitchFamily="2" charset="2"/>
              <a:buChar char="ü"/>
            </a:pPr>
            <a:r>
              <a:rPr lang="ru-RU" sz="900" dirty="0" smtClean="0">
                <a:latin typeface="Century Gothic" pitchFamily="34" charset="0"/>
              </a:rPr>
              <a:t>Выполнение работ по строительству стационарного пункта полиции на территории левобережных дачных обществ города Кызыла </a:t>
            </a:r>
          </a:p>
          <a:p>
            <a:pPr>
              <a:buSzPct val="160000"/>
              <a:buFont typeface="Wingdings" pitchFamily="2" charset="2"/>
              <a:buChar char="ü"/>
            </a:pPr>
            <a:r>
              <a:rPr lang="ru-RU" sz="900" dirty="0" smtClean="0">
                <a:latin typeface="Century Gothic" pitchFamily="34" charset="0"/>
              </a:rPr>
              <a:t>Установка в местах массового пребывания граждан щитов, </a:t>
            </a:r>
          </a:p>
          <a:p>
            <a:pPr>
              <a:buSzPct val="160000"/>
            </a:pPr>
            <a:r>
              <a:rPr lang="ru-RU" sz="900" dirty="0" smtClean="0">
                <a:latin typeface="Century Gothic" pitchFamily="34" charset="0"/>
              </a:rPr>
              <a:t>баннеров по профилактике правонарушений, здоровому образу жизни</a:t>
            </a:r>
          </a:p>
          <a:p>
            <a:pPr>
              <a:buSzPct val="160000"/>
              <a:buFont typeface="Wingdings" pitchFamily="2" charset="2"/>
              <a:buChar char="ü"/>
            </a:pPr>
            <a:r>
              <a:rPr lang="ru-RU" sz="900" dirty="0" smtClean="0">
                <a:latin typeface="Century Gothic" pitchFamily="34" charset="0"/>
              </a:rPr>
              <a:t>Проведение конкурсов правовых знаний</a:t>
            </a:r>
          </a:p>
          <a:p>
            <a:pPr>
              <a:buSzPct val="160000"/>
              <a:buFont typeface="Wingdings" pitchFamily="2" charset="2"/>
              <a:buChar char="ü"/>
            </a:pPr>
            <a:r>
              <a:rPr lang="ru-RU" sz="900" dirty="0" smtClean="0">
                <a:latin typeface="Century Gothic" pitchFamily="34" charset="0"/>
              </a:rPr>
              <a:t>Оказание поддержки гражданам и их объединениям, </a:t>
            </a:r>
          </a:p>
          <a:p>
            <a:pPr>
              <a:buSzPct val="160000"/>
            </a:pPr>
            <a:r>
              <a:rPr lang="ru-RU" sz="900" dirty="0" smtClean="0">
                <a:latin typeface="Century Gothic" pitchFamily="34" charset="0"/>
              </a:rPr>
              <a:t>участвующим в охране общественного порядка, создание условий для деятельности народных дружин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4282" y="6286520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2020 год</a:t>
            </a:r>
            <a:endParaRPr lang="ru-RU" sz="1000" b="1" dirty="0">
              <a:latin typeface="Century Gothic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428728" y="6286520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2021 год</a:t>
            </a:r>
            <a:endParaRPr lang="ru-RU" sz="1000" b="1" dirty="0">
              <a:latin typeface="Century Gothic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14612" y="6286521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2022 год</a:t>
            </a:r>
            <a:endParaRPr lang="ru-RU" sz="1000" b="1" dirty="0">
              <a:latin typeface="Century Gothic" pitchFamily="34" charset="0"/>
            </a:endParaRPr>
          </a:p>
        </p:txBody>
      </p:sp>
      <p:grpSp>
        <p:nvGrpSpPr>
          <p:cNvPr id="2" name="Группа 47"/>
          <p:cNvGrpSpPr/>
          <p:nvPr/>
        </p:nvGrpSpPr>
        <p:grpSpPr>
          <a:xfrm>
            <a:off x="3643306" y="2786058"/>
            <a:ext cx="785818" cy="793228"/>
            <a:chOff x="4860032" y="980728"/>
            <a:chExt cx="720080" cy="720080"/>
          </a:xfrm>
        </p:grpSpPr>
        <p:sp>
          <p:nvSpPr>
            <p:cNvPr id="40" name="Овал 39"/>
            <p:cNvSpPr/>
            <p:nvPr/>
          </p:nvSpPr>
          <p:spPr>
            <a:xfrm>
              <a:off x="4860032" y="980728"/>
              <a:ext cx="720080" cy="7200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69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4892201" y="999937"/>
              <a:ext cx="648072" cy="648072"/>
            </a:xfrm>
            <a:prstGeom prst="rect">
              <a:avLst/>
            </a:prstGeom>
            <a:noFill/>
          </p:spPr>
        </p:pic>
      </p:grpSp>
      <p:sp>
        <p:nvSpPr>
          <p:cNvPr id="29700" name="AutoShape 4" descr="Картинки по запросу иконка арм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8"/>
          <p:cNvGrpSpPr/>
          <p:nvPr/>
        </p:nvGrpSpPr>
        <p:grpSpPr>
          <a:xfrm>
            <a:off x="3643306" y="4214818"/>
            <a:ext cx="785818" cy="785818"/>
            <a:chOff x="4860032" y="4293096"/>
            <a:chExt cx="720080" cy="720080"/>
          </a:xfrm>
        </p:grpSpPr>
        <p:sp>
          <p:nvSpPr>
            <p:cNvPr id="47" name="Овал 46"/>
            <p:cNvSpPr/>
            <p:nvPr/>
          </p:nvSpPr>
          <p:spPr>
            <a:xfrm>
              <a:off x="4860032" y="4293096"/>
              <a:ext cx="720080" cy="7200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702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4922323" y="4326736"/>
              <a:ext cx="576064" cy="576064"/>
            </a:xfrm>
            <a:prstGeom prst="rect">
              <a:avLst/>
            </a:prstGeom>
            <a:noFill/>
          </p:spPr>
        </p:pic>
      </p:grpSp>
      <p:pic>
        <p:nvPicPr>
          <p:cNvPr id="31748" name="Picture 4" descr="Картинки по запросу загс киров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57356" y="571480"/>
            <a:ext cx="1928826" cy="1771577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1746" name="Picture 2" descr="В Кировском городском отделе ЗАГС открылся третий зал для торжественных регистраций брака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2844" y="642918"/>
            <a:ext cx="2000264" cy="1944216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27" name="Прямоугольник 26"/>
          <p:cNvSpPr/>
          <p:nvPr/>
        </p:nvSpPr>
        <p:spPr>
          <a:xfrm>
            <a:off x="4500562" y="1214422"/>
            <a:ext cx="42148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60000"/>
            </a:pPr>
            <a:r>
              <a:rPr lang="ru-RU" sz="1200" b="1" dirty="0" smtClean="0">
                <a:latin typeface="Century Gothic" pitchFamily="34" charset="0"/>
              </a:rPr>
              <a:t>«Комплексные меры профилактики терроризма и других проявлений экстремизма»</a:t>
            </a:r>
          </a:p>
          <a:p>
            <a:pPr>
              <a:buSzPct val="160000"/>
              <a:buFont typeface="Wingdings" pitchFamily="2" charset="2"/>
              <a:buChar char="ü"/>
            </a:pPr>
            <a:r>
              <a:rPr lang="ru-RU" sz="1000" dirty="0" smtClean="0">
                <a:latin typeface="Century Gothic" pitchFamily="34" charset="0"/>
              </a:rPr>
              <a:t> </a:t>
            </a:r>
            <a:r>
              <a:rPr lang="ru-RU" sz="900" dirty="0" smtClean="0">
                <a:latin typeface="Century Gothic" pitchFamily="34" charset="0"/>
              </a:rPr>
              <a:t>Информирование граждан о тактике действий при угрозе возникновения террористических актов и экстремистских проявлений</a:t>
            </a:r>
          </a:p>
          <a:p>
            <a:pPr>
              <a:buSzPct val="160000"/>
              <a:buFont typeface="Wingdings" pitchFamily="2" charset="2"/>
              <a:buChar char="ü"/>
            </a:pPr>
            <a:r>
              <a:rPr lang="ru-RU" sz="900" dirty="0" smtClean="0">
                <a:latin typeface="Century Gothic" pitchFamily="34" charset="0"/>
              </a:rPr>
              <a:t>Организация физической охраны муниципальных административных объектов</a:t>
            </a:r>
          </a:p>
          <a:p>
            <a:pPr>
              <a:buSzPct val="160000"/>
              <a:buFont typeface="Wingdings" pitchFamily="2" charset="2"/>
              <a:buChar char="ü"/>
            </a:pPr>
            <a:r>
              <a:rPr lang="ru-RU" sz="900" dirty="0" smtClean="0">
                <a:latin typeface="Century Gothic" pitchFamily="34" charset="0"/>
              </a:rPr>
              <a:t>Внедрение систем видеонаблюдения в общественных местах и в муниципальных административных объектах</a:t>
            </a:r>
          </a:p>
        </p:txBody>
      </p:sp>
      <p:grpSp>
        <p:nvGrpSpPr>
          <p:cNvPr id="6" name="Группа 28"/>
          <p:cNvGrpSpPr/>
          <p:nvPr/>
        </p:nvGrpSpPr>
        <p:grpSpPr>
          <a:xfrm>
            <a:off x="8501058" y="5898578"/>
            <a:ext cx="642942" cy="971550"/>
            <a:chOff x="8501058" y="5886450"/>
            <a:chExt cx="642942" cy="971550"/>
          </a:xfrm>
        </p:grpSpPr>
        <p:pic>
          <p:nvPicPr>
            <p:cNvPr id="33" name="Рисунок 32" descr="111111111111111111.pn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1058" y="5886450"/>
              <a:ext cx="642942" cy="971550"/>
            </a:xfrm>
            <a:prstGeom prst="rect">
              <a:avLst/>
            </a:prstGeom>
          </p:spPr>
        </p:pic>
        <p:sp>
          <p:nvSpPr>
            <p:cNvPr id="34" name="Нижний колонтитул 40"/>
            <p:cNvSpPr txBox="1">
              <a:spLocks/>
            </p:cNvSpPr>
            <p:nvPr/>
          </p:nvSpPr>
          <p:spPr>
            <a:xfrm>
              <a:off x="8501090" y="6492875"/>
              <a:ext cx="6429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8713113" y="0"/>
            <a:ext cx="430887" cy="4572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vert270"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ПОВЫШЕНИЕ КАЧЕСТВА ЖИЗНИ НАСЕЛЕНИЯ</a:t>
            </a:r>
            <a:endParaRPr lang="ru-RU" sz="1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3643306" y="1285860"/>
            <a:ext cx="785818" cy="785793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026" name="Picture 2" descr="C:\Users\Мажаа ШВ\Downloads\icons8-Безопасность проверена Filled-5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357298"/>
            <a:ext cx="642942" cy="642942"/>
          </a:xfrm>
          <a:prstGeom prst="rect">
            <a:avLst/>
          </a:prstGeom>
          <a:noFill/>
        </p:spPr>
      </p:pic>
      <p:pic>
        <p:nvPicPr>
          <p:cNvPr id="41" name="Picture 4" descr="Картинки по запросу загс киров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285852" y="2000240"/>
            <a:ext cx="1904349" cy="1857388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643966" y="6533676"/>
            <a:ext cx="39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11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7745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Муниципальная программа «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Создание условий для устойчивого экономического развития города Кызыла на 2018-2020 годы</a:t>
            </a:r>
            <a:r>
              <a:rPr lang="ru-RU" b="1" dirty="0">
                <a:latin typeface="Century Gothic" pitchFamily="34" charset="0"/>
              </a:rPr>
              <a:t>»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5888730"/>
              </p:ext>
            </p:extLst>
          </p:nvPr>
        </p:nvGraphicFramePr>
        <p:xfrm>
          <a:off x="285720" y="884251"/>
          <a:ext cx="8412487" cy="585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5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93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09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7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0881">
                <a:tc>
                  <a:txBody>
                    <a:bodyPr/>
                    <a:lstStyle/>
                    <a:p>
                      <a:endParaRPr lang="ru-RU" sz="900" dirty="0"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352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УЛУЧШЕНИЕ ИНВЕСТИЦИОННОГО КЛИМАТА ГОРОДА КЫЗЫЛА</a:t>
                      </a:r>
                    </a:p>
                    <a:p>
                      <a:pPr lvl="1">
                        <a:buSzPct val="120000"/>
                        <a:buFont typeface="Wingdings" pitchFamily="2" charset="2"/>
                        <a:buChar char="ü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разработка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и издание рекламно-информационных материалов об инвестиционном потенциале города Кызыла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  <a:p>
                      <a:pPr lvl="1">
                        <a:buSzPct val="120000"/>
                        <a:buFont typeface="Wingdings" pitchFamily="2" charset="2"/>
                        <a:buChar char="ü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организация ярмарок, выставок и презентаций</a:t>
                      </a:r>
                    </a:p>
                    <a:p>
                      <a:pPr lvl="1">
                        <a:buSzPct val="120000"/>
                        <a:buFont typeface="Wingdings" pitchFamily="2" charset="2"/>
                        <a:buChar char="ü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реализация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проектов с применением механизмов государственно-частного партнерства</a:t>
                      </a:r>
                    </a:p>
                    <a:p>
                      <a:pPr lvl="1">
                        <a:buSzPct val="120000"/>
                        <a:buFont typeface="Wingdings" pitchFamily="2" charset="2"/>
                        <a:buChar char="ü"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проведение экспертизы инвестиционных проектов в соответствии с законодательством РФ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itchFamily="34" charset="0"/>
                        </a:rPr>
                        <a:t>1 250,0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itchFamily="34" charset="0"/>
                        </a:rPr>
                        <a:t>1 250,0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itchFamily="34" charset="0"/>
                        </a:rPr>
                        <a:t>12 50,0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572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РАЗВИТИЕ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МАЛОГО И СРЕДНЕГО ПРЕДПРИНИМАТЕЛЬСТВА</a:t>
                      </a:r>
                    </a:p>
                    <a:p>
                      <a:pPr lvl="1">
                        <a:buSzPct val="120000"/>
                        <a:buFont typeface="Wingdings" pitchFamily="2" charset="2"/>
                        <a:buChar char="ü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субсидирование субъектам малого и среднего предпринимательства в целях финансового обеспечения (возмещения) части затрат, связанных с производством (реализацией) товаров, выполнением работ, оказанием услуг</a:t>
                      </a:r>
                      <a:endParaRPr lang="ru-RU" sz="900" dirty="0">
                        <a:solidFill>
                          <a:srgbClr val="FE0E24"/>
                        </a:solidFill>
                        <a:latin typeface="Century Gothic" pitchFamily="34" charset="0"/>
                      </a:endParaRPr>
                    </a:p>
                    <a:p>
                      <a:pPr lvl="1">
                        <a:buSzPct val="120000"/>
                        <a:buFont typeface="Wingdings" pitchFamily="2" charset="2"/>
                        <a:buChar char="ü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гранты мэра города Кызыла индивидуальным предпринимателям и юридическим лицам - производителям товаров, работ, услуг на создание и (или) развитие бизнеса на территории города Кызыла</a:t>
                      </a:r>
                    </a:p>
                    <a:p>
                      <a:pPr lvl="1">
                        <a:buSzPct val="120000"/>
                        <a:buFont typeface="Wingdings" pitchFamily="2" charset="2"/>
                        <a:buChar char="ü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организация и поддержка самозанятости безработных граждан</a:t>
                      </a:r>
                    </a:p>
                    <a:p>
                      <a:pPr lvl="1">
                        <a:buSzPct val="120000"/>
                        <a:buFont typeface="Wingdings" pitchFamily="2" charset="2"/>
                        <a:buChar char="ü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Поддержка выставочно-ярмарочных мероприятий, в том числе проводимых за пределами города Кызыла, а также городских конкурсов, форумов, семинаров для субъектов предпринимательства.</a:t>
                      </a:r>
                    </a:p>
                    <a:p>
                      <a:pPr lvl="1">
                        <a:buSzPct val="120000"/>
                        <a:buFont typeface="Wingdings" pitchFamily="2" charset="2"/>
                        <a:buChar char="ü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финансовая поддержка на развитие микрофинансовой деятельности Фонда поддержки предпринимательства города Кызыла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itchFamily="34" charset="0"/>
                        </a:rPr>
                        <a:t>14 445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itchFamily="34" charset="0"/>
                        </a:rPr>
                        <a:t>1 930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itchFamily="34" charset="0"/>
                        </a:rPr>
                        <a:t>1 980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3897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РАЗВИТИЕ АРХИТЕКТУРНОЙ И ГРАДОСТРОИТЕЛЬНОЙ ПОЛИТИКИ</a:t>
                      </a:r>
                    </a:p>
                    <a:p>
                      <a:pPr lvl="1" algn="l">
                        <a:buSzPct val="120000"/>
                        <a:buFont typeface="Wingdings" pitchFamily="2" charset="2"/>
                        <a:buChar char="ü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корректировка Генерального плана города Кызыла</a:t>
                      </a:r>
                      <a:endParaRPr lang="ru-RU" sz="900" dirty="0">
                        <a:solidFill>
                          <a:srgbClr val="FE0E24"/>
                        </a:solidFill>
                        <a:latin typeface="Century Gothic" pitchFamily="34" charset="0"/>
                      </a:endParaRPr>
                    </a:p>
                    <a:p>
                      <a:pPr lvl="1" algn="l">
                        <a:buSzPct val="120000"/>
                        <a:buFont typeface="Wingdings" pitchFamily="2" charset="2"/>
                        <a:buChar char="ü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установление и изменение границ территориальных зон Правил землепользования и застройки</a:t>
                      </a:r>
                    </a:p>
                    <a:p>
                      <a:pPr lvl="1" algn="l">
                        <a:buSzPct val="120000"/>
                        <a:buFont typeface="Wingdings" pitchFamily="2" charset="2"/>
                        <a:buChar char="ü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разработка и утверждение проектов планировки и межевания территорий (в т.ч. Вавилинский затон и ЛДО)</a:t>
                      </a:r>
                    </a:p>
                    <a:p>
                      <a:pPr lvl="1" algn="l">
                        <a:buSzPct val="120000"/>
                        <a:buFont typeface="Wingdings" pitchFamily="2" charset="2"/>
                        <a:buChar char="ü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внедрение и ведение информационной системы обеспечения градостроительной деятельности. </a:t>
                      </a:r>
                    </a:p>
                    <a:p>
                      <a:pPr lvl="1" algn="l">
                        <a:buSzPct val="120000"/>
                        <a:buFont typeface="Wingdings" pitchFamily="2" charset="2"/>
                        <a:buChar char="ü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организация градостроительной политики</a:t>
                      </a:r>
                    </a:p>
                    <a:p>
                      <a:pPr lvl="1" algn="l">
                        <a:buSzPct val="120000"/>
                        <a:buFont typeface="Wingdings" pitchFamily="2" charset="2"/>
                        <a:buChar char="ü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установка указателей с наименованиями улиц и номерами домов</a:t>
                      </a:r>
                    </a:p>
                    <a:p>
                      <a:pPr lvl="1" algn="l">
                        <a:buSzPct val="120000"/>
                        <a:buFont typeface="Wingdings" pitchFamily="2" charset="2"/>
                        <a:buChar char="ü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организация строительно-монтажных работ зданий, строений и сооружений</a:t>
                      </a:r>
                    </a:p>
                    <a:p>
                      <a:pPr lvl="1" algn="l">
                        <a:buSzPct val="120000"/>
                        <a:buFont typeface="Wingdings" pitchFamily="2" charset="2"/>
                        <a:buChar char="ü"/>
                      </a:pPr>
                      <a:endParaRPr lang="ru-RU" sz="9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itchFamily="34" charset="0"/>
                        </a:rPr>
                        <a:t>55 599,1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itchFamily="34" charset="0"/>
                        </a:rPr>
                        <a:t>5 519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itchFamily="34" charset="0"/>
                        </a:rPr>
                        <a:t>5</a:t>
                      </a:r>
                      <a:r>
                        <a:rPr lang="ru-RU" sz="9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itchFamily="34" charset="0"/>
                        </a:rPr>
                        <a:t> 519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027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Всего расходов на экономическое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развитие города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71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294,1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8 699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8 749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22" name="AutoShape 2" descr="Картинки по запросу иконка в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21"/>
          <p:cNvGrpSpPr/>
          <p:nvPr/>
        </p:nvGrpSpPr>
        <p:grpSpPr>
          <a:xfrm>
            <a:off x="192658" y="1428736"/>
            <a:ext cx="450252" cy="450252"/>
            <a:chOff x="4932040" y="2996952"/>
            <a:chExt cx="504056" cy="504056"/>
          </a:xfrm>
        </p:grpSpPr>
        <p:sp>
          <p:nvSpPr>
            <p:cNvPr id="23" name="Овал 22"/>
            <p:cNvSpPr/>
            <p:nvPr/>
          </p:nvSpPr>
          <p:spPr>
            <a:xfrm>
              <a:off x="4932040" y="2996952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4974081" y="3027508"/>
              <a:ext cx="432048" cy="432048"/>
            </a:xfrm>
            <a:prstGeom prst="rect">
              <a:avLst/>
            </a:prstGeom>
            <a:noFill/>
          </p:spPr>
        </p:pic>
      </p:grpSp>
      <p:grpSp>
        <p:nvGrpSpPr>
          <p:cNvPr id="4" name="Группа 29"/>
          <p:cNvGrpSpPr/>
          <p:nvPr/>
        </p:nvGrpSpPr>
        <p:grpSpPr>
          <a:xfrm>
            <a:off x="210862" y="3143248"/>
            <a:ext cx="432048" cy="432048"/>
            <a:chOff x="-1764704" y="908720"/>
            <a:chExt cx="914400" cy="914400"/>
          </a:xfrm>
        </p:grpSpPr>
        <p:sp>
          <p:nvSpPr>
            <p:cNvPr id="25" name="Овал 24"/>
            <p:cNvSpPr/>
            <p:nvPr/>
          </p:nvSpPr>
          <p:spPr>
            <a:xfrm>
              <a:off x="-1764704" y="908720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14" descr="Картинки по запросу колос иконка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-1667067" y="981643"/>
              <a:ext cx="720080" cy="720080"/>
            </a:xfrm>
            <a:prstGeom prst="rect">
              <a:avLst/>
            </a:prstGeom>
            <a:noFill/>
          </p:spPr>
        </p:pic>
      </p:grpSp>
      <p:grpSp>
        <p:nvGrpSpPr>
          <p:cNvPr id="5" name="Группа 18"/>
          <p:cNvGrpSpPr/>
          <p:nvPr/>
        </p:nvGrpSpPr>
        <p:grpSpPr>
          <a:xfrm>
            <a:off x="200607" y="5143512"/>
            <a:ext cx="442303" cy="442303"/>
            <a:chOff x="-1692696" y="260648"/>
            <a:chExt cx="1296144" cy="1296144"/>
          </a:xfrm>
        </p:grpSpPr>
        <p:sp>
          <p:nvSpPr>
            <p:cNvPr id="20" name="Овал 19"/>
            <p:cNvSpPr/>
            <p:nvPr/>
          </p:nvSpPr>
          <p:spPr>
            <a:xfrm>
              <a:off x="-1692696" y="260648"/>
              <a:ext cx="1296144" cy="1296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14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444444">
                    <a:alpha val="5882"/>
                  </a:srgbClr>
                </a:clrFrom>
                <a:clrTo>
                  <a:srgbClr val="444444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-1476672" y="404664"/>
              <a:ext cx="864096" cy="864096"/>
            </a:xfrm>
            <a:prstGeom prst="rect">
              <a:avLst/>
            </a:prstGeom>
            <a:noFill/>
          </p:spPr>
        </p:pic>
      </p:grpSp>
      <p:sp>
        <p:nvSpPr>
          <p:cNvPr id="30" name="Прямоугольник 29"/>
          <p:cNvSpPr/>
          <p:nvPr/>
        </p:nvSpPr>
        <p:spPr>
          <a:xfrm>
            <a:off x="8743890" y="0"/>
            <a:ext cx="400110" cy="5500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vert270"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ОБЕСПЕЧЕНИЕ УСТОЙЧИВОГО ЭКОНОМИЧЕСКОГО РАЗВИТИЯ</a:t>
            </a:r>
          </a:p>
        </p:txBody>
      </p:sp>
      <p:grpSp>
        <p:nvGrpSpPr>
          <p:cNvPr id="6" name="Группа 31"/>
          <p:cNvGrpSpPr/>
          <p:nvPr/>
        </p:nvGrpSpPr>
        <p:grpSpPr>
          <a:xfrm>
            <a:off x="8501058" y="5886450"/>
            <a:ext cx="642942" cy="971550"/>
            <a:chOff x="8501058" y="5886450"/>
            <a:chExt cx="642942" cy="971550"/>
          </a:xfrm>
        </p:grpSpPr>
        <p:pic>
          <p:nvPicPr>
            <p:cNvPr id="33" name="Рисунок 32" descr="111111111111111111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1058" y="5886450"/>
              <a:ext cx="642942" cy="971550"/>
            </a:xfrm>
            <a:prstGeom prst="rect">
              <a:avLst/>
            </a:prstGeom>
          </p:spPr>
        </p:pic>
        <p:sp>
          <p:nvSpPr>
            <p:cNvPr id="34" name="Нижний колонтитул 40"/>
            <p:cNvSpPr txBox="1">
              <a:spLocks/>
            </p:cNvSpPr>
            <p:nvPr/>
          </p:nvSpPr>
          <p:spPr>
            <a:xfrm>
              <a:off x="8501090" y="6492875"/>
              <a:ext cx="6429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638825" y="65502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12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9190" y="857232"/>
            <a:ext cx="3714776" cy="5170646"/>
          </a:xfrm>
          <a:prstGeom prst="rect">
            <a:avLst/>
          </a:prstGeom>
          <a:ln w="28575">
            <a:solidFill>
              <a:schemeClr val="accent5"/>
            </a:solidFill>
            <a:prstDash val="sysDot"/>
          </a:ln>
        </p:spPr>
        <p:txBody>
          <a:bodyPr wrap="square">
            <a:spAutoFit/>
          </a:bodyPr>
          <a:lstStyle/>
          <a:p>
            <a:pPr lvl="2"/>
            <a:r>
              <a:rPr lang="ru-RU" sz="1100" dirty="0">
                <a:latin typeface="Century Gothic" pitchFamily="34" charset="0"/>
              </a:rPr>
              <a:t>Расходы будут финансироваться в рамках  следующих подпрограмм : </a:t>
            </a:r>
          </a:p>
          <a:p>
            <a:pPr lvl="2"/>
            <a:endParaRPr lang="en-US" sz="1100" dirty="0">
              <a:latin typeface="Century Gothic" pitchFamily="34" charset="0"/>
            </a:endParaRPr>
          </a:p>
          <a:p>
            <a:pPr lvl="2">
              <a:buSzPct val="150000"/>
            </a:pPr>
            <a:r>
              <a:rPr lang="ru-RU" sz="1100" b="1" dirty="0">
                <a:latin typeface="Century Gothic" pitchFamily="34" charset="0"/>
              </a:rPr>
              <a:t>Благоустройство и озеленение территории города Кызыла</a:t>
            </a:r>
          </a:p>
          <a:p>
            <a:pPr lvl="2">
              <a:buSzPct val="150000"/>
              <a:buFont typeface="Wingdings" pitchFamily="2" charset="2"/>
              <a:buChar char="ü"/>
            </a:pPr>
            <a:r>
              <a:rPr lang="ru-RU" sz="1100" dirty="0">
                <a:latin typeface="Century Gothic" pitchFamily="34" charset="0"/>
              </a:rPr>
              <a:t>Благоустройство территории города</a:t>
            </a:r>
          </a:p>
          <a:p>
            <a:pPr lvl="2">
              <a:buSzPct val="150000"/>
              <a:buFont typeface="Wingdings" pitchFamily="2" charset="2"/>
              <a:buChar char="ü"/>
            </a:pPr>
            <a:r>
              <a:rPr lang="ru-RU" sz="1100" dirty="0">
                <a:latin typeface="Century Gothic" pitchFamily="34" charset="0"/>
              </a:rPr>
              <a:t>Озеленение территории города</a:t>
            </a:r>
          </a:p>
          <a:p>
            <a:pPr lvl="2">
              <a:buSzPct val="150000"/>
              <a:buFont typeface="Wingdings" pitchFamily="2" charset="2"/>
              <a:buChar char="ü"/>
            </a:pPr>
            <a:r>
              <a:rPr lang="ru-RU" sz="1100" dirty="0">
                <a:latin typeface="Century Gothic" pitchFamily="34" charset="0"/>
              </a:rPr>
              <a:t>Уличное освещение города</a:t>
            </a:r>
          </a:p>
          <a:p>
            <a:pPr lvl="2">
              <a:buSzPct val="150000"/>
              <a:buFont typeface="Wingdings" pitchFamily="2" charset="2"/>
              <a:buChar char="ü"/>
            </a:pPr>
            <a:r>
              <a:rPr lang="ru-RU" sz="1100" dirty="0">
                <a:latin typeface="Century Gothic" pitchFamily="34" charset="0"/>
              </a:rPr>
              <a:t>Организация ритуальных услуг и содержание мест захоронения</a:t>
            </a:r>
          </a:p>
          <a:p>
            <a:pPr lvl="2">
              <a:buSzPct val="150000"/>
              <a:buFont typeface="Wingdings" pitchFamily="2" charset="2"/>
              <a:buChar char="ü"/>
            </a:pPr>
            <a:r>
              <a:rPr lang="ru-RU" sz="1100" dirty="0">
                <a:latin typeface="Century Gothic" pitchFamily="34" charset="0"/>
              </a:rPr>
              <a:t>Создание безопасной среды обитания</a:t>
            </a:r>
          </a:p>
          <a:p>
            <a:pPr lvl="2">
              <a:buSzPct val="150000"/>
            </a:pPr>
            <a:r>
              <a:rPr lang="ru-RU" sz="1100" b="1" dirty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endParaRPr lang="en-US" sz="1100" b="1" dirty="0">
              <a:solidFill>
                <a:schemeClr val="accent2"/>
              </a:solidFill>
              <a:latin typeface="Century Gothic" pitchFamily="34" charset="0"/>
            </a:endParaRPr>
          </a:p>
          <a:p>
            <a:pPr lvl="2"/>
            <a:r>
              <a:rPr lang="ru-RU" sz="1100" b="1" dirty="0">
                <a:latin typeface="Century Gothic" pitchFamily="34" charset="0"/>
              </a:rPr>
              <a:t>Создание условий для обеспечения качественными услугами </a:t>
            </a:r>
          </a:p>
          <a:p>
            <a:pPr lvl="2"/>
            <a:r>
              <a:rPr lang="ru-RU" sz="1100" b="1" dirty="0">
                <a:latin typeface="Century Gothic" pitchFamily="34" charset="0"/>
              </a:rPr>
              <a:t>ЖКХ населения города Кызыла</a:t>
            </a:r>
          </a:p>
          <a:p>
            <a:pPr lvl="2">
              <a:buFont typeface="Wingdings" pitchFamily="2" charset="2"/>
              <a:buChar char="ü"/>
            </a:pPr>
            <a:r>
              <a:rPr lang="ru-RU" sz="1100" dirty="0">
                <a:latin typeface="Century Gothic" pitchFamily="34" charset="0"/>
              </a:rPr>
              <a:t>Содействие проведению капитального ремонта многоквартирных домов</a:t>
            </a:r>
          </a:p>
          <a:p>
            <a:pPr lvl="2">
              <a:buFont typeface="Wingdings" pitchFamily="2" charset="2"/>
              <a:buChar char="ü"/>
            </a:pPr>
            <a:r>
              <a:rPr lang="ru-RU" sz="1100" dirty="0">
                <a:latin typeface="Century Gothic" pitchFamily="34" charset="0"/>
              </a:rPr>
              <a:t>Повышение качества услуг и финансовой устойчивости муниципальных предприятий жилищно-коммунального хозяйства</a:t>
            </a:r>
          </a:p>
          <a:p>
            <a:pPr lvl="2"/>
            <a:endParaRPr lang="ru-RU" sz="1100" b="1" dirty="0">
              <a:latin typeface="Century Gothic" pitchFamily="34" charset="0"/>
            </a:endParaRPr>
          </a:p>
          <a:p>
            <a:pPr lvl="2"/>
            <a:r>
              <a:rPr lang="ru-RU" sz="1100" b="1" dirty="0">
                <a:latin typeface="Century Gothic" pitchFamily="34" charset="0"/>
              </a:rPr>
              <a:t>Организация мероприятий по охране окружающей среды в границах города</a:t>
            </a:r>
          </a:p>
          <a:p>
            <a:pPr lvl="2">
              <a:buFont typeface="Wingdings" pitchFamily="2" charset="2"/>
              <a:buChar char="ü"/>
            </a:pPr>
            <a:r>
              <a:rPr lang="ru-RU" sz="1100" dirty="0">
                <a:latin typeface="Century Gothic" pitchFamily="34" charset="0"/>
              </a:rPr>
              <a:t>Обеспечение экологической безопасности населения</a:t>
            </a:r>
          </a:p>
        </p:txBody>
      </p:sp>
      <p:grpSp>
        <p:nvGrpSpPr>
          <p:cNvPr id="2" name="Группа 23"/>
          <p:cNvGrpSpPr/>
          <p:nvPr/>
        </p:nvGrpSpPr>
        <p:grpSpPr>
          <a:xfrm>
            <a:off x="2857488" y="4572008"/>
            <a:ext cx="1976400" cy="1976400"/>
            <a:chOff x="5580113" y="3573016"/>
            <a:chExt cx="3008348" cy="3024336"/>
          </a:xfrm>
        </p:grpSpPr>
        <p:pic>
          <p:nvPicPr>
            <p:cNvPr id="2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580113" y="3573016"/>
              <a:ext cx="3008348" cy="3024336"/>
            </a:xfrm>
            <a:prstGeom prst="flowChartConnector">
              <a:avLst/>
            </a:prstGeom>
            <a:noFill/>
          </p:spPr>
        </p:pic>
        <p:sp>
          <p:nvSpPr>
            <p:cNvPr id="23" name="Овал 22"/>
            <p:cNvSpPr/>
            <p:nvPr/>
          </p:nvSpPr>
          <p:spPr>
            <a:xfrm>
              <a:off x="5796136" y="3789040"/>
              <a:ext cx="2592288" cy="2592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chemeClr val="bg1"/>
                  </a:solidFill>
                </a:ln>
              </a:endParaRP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 l="31339" t="71139" r="64360" b="21978"/>
          <a:stretch>
            <a:fillRect/>
          </a:stretch>
        </p:blipFill>
        <p:spPr bwMode="auto">
          <a:xfrm>
            <a:off x="5072066" y="1500174"/>
            <a:ext cx="7143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31339" t="78786" r="64103" b="13567"/>
          <a:stretch>
            <a:fillRect/>
          </a:stretch>
        </p:blipFill>
        <p:spPr bwMode="auto">
          <a:xfrm>
            <a:off x="5072066" y="5072074"/>
            <a:ext cx="75700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1339" t="52021" r="64360" b="39567"/>
          <a:stretch>
            <a:fillRect/>
          </a:stretch>
        </p:blipFill>
        <p:spPr bwMode="auto">
          <a:xfrm>
            <a:off x="5072066" y="3286124"/>
            <a:ext cx="7143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xmlns="" val="3555226760"/>
              </p:ext>
            </p:extLst>
          </p:nvPr>
        </p:nvGraphicFramePr>
        <p:xfrm>
          <a:off x="0" y="571480"/>
          <a:ext cx="492919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214282" y="58143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entury Gothic" pitchFamily="34" charset="0"/>
              </a:rPr>
              <a:t>Муниципальная программа «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Обеспечение качественной и комфортной среды проживания населения городского округа</a:t>
            </a:r>
            <a:r>
              <a:rPr lang="ru-RU" sz="1600" b="1" dirty="0">
                <a:latin typeface="Century Gothic" pitchFamily="34" charset="0"/>
              </a:rPr>
              <a:t>»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7158" y="857232"/>
            <a:ext cx="121444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Gothic" pitchFamily="34" charset="0"/>
              </a:rPr>
              <a:t>238 100,3</a:t>
            </a:r>
          </a:p>
          <a:p>
            <a:pPr algn="ctr"/>
            <a:r>
              <a:rPr lang="ru-RU" sz="1100" dirty="0">
                <a:latin typeface="Century Gothic" pitchFamily="34" charset="0"/>
              </a:rPr>
              <a:t>тыс. рублей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857232"/>
            <a:ext cx="141905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Gothic" pitchFamily="34" charset="0"/>
              </a:rPr>
              <a:t>232 </a:t>
            </a:r>
            <a:r>
              <a:rPr lang="ru-RU" b="1" dirty="0" smtClean="0">
                <a:latin typeface="Century Gothic" pitchFamily="34" charset="0"/>
              </a:rPr>
              <a:t>900,0</a:t>
            </a:r>
            <a:endParaRPr lang="ru-RU" b="1" dirty="0">
              <a:latin typeface="Century Gothic" pitchFamily="34" charset="0"/>
            </a:endParaRPr>
          </a:p>
          <a:p>
            <a:pPr algn="ctr"/>
            <a:r>
              <a:rPr lang="ru-RU" sz="1100" dirty="0">
                <a:latin typeface="Century Gothic" pitchFamily="34" charset="0"/>
              </a:rPr>
              <a:t>тыс. рублей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428992" y="857232"/>
            <a:ext cx="121444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Gothic" pitchFamily="34" charset="0"/>
              </a:rPr>
              <a:t>232 </a:t>
            </a:r>
            <a:r>
              <a:rPr lang="ru-RU" b="1" dirty="0" smtClean="0">
                <a:latin typeface="Century Gothic" pitchFamily="34" charset="0"/>
              </a:rPr>
              <a:t>857,0</a:t>
            </a:r>
            <a:endParaRPr lang="ru-RU" b="1" dirty="0">
              <a:latin typeface="Century Gothic" pitchFamily="34" charset="0"/>
            </a:endParaRPr>
          </a:p>
          <a:p>
            <a:pPr algn="ctr"/>
            <a:r>
              <a:rPr lang="ru-RU" sz="1100" dirty="0">
                <a:latin typeface="Century Gothic" pitchFamily="34" charset="0"/>
              </a:rPr>
              <a:t>тыс. рублей</a:t>
            </a:r>
          </a:p>
        </p:txBody>
      </p:sp>
      <p:grpSp>
        <p:nvGrpSpPr>
          <p:cNvPr id="3" name="Группа 23"/>
          <p:cNvGrpSpPr/>
          <p:nvPr/>
        </p:nvGrpSpPr>
        <p:grpSpPr>
          <a:xfrm>
            <a:off x="71438" y="4572008"/>
            <a:ext cx="2071670" cy="2000264"/>
            <a:chOff x="5556242" y="3682342"/>
            <a:chExt cx="3102184" cy="2879769"/>
          </a:xfrm>
        </p:grpSpPr>
        <p:pic>
          <p:nvPicPr>
            <p:cNvPr id="2662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556242" y="3682342"/>
              <a:ext cx="3102184" cy="2879769"/>
            </a:xfrm>
            <a:prstGeom prst="flowChartConnector">
              <a:avLst/>
            </a:prstGeom>
            <a:noFill/>
          </p:spPr>
        </p:pic>
        <p:sp>
          <p:nvSpPr>
            <p:cNvPr id="22" name="Овал 21"/>
            <p:cNvSpPr/>
            <p:nvPr/>
          </p:nvSpPr>
          <p:spPr>
            <a:xfrm>
              <a:off x="5796136" y="3903856"/>
              <a:ext cx="2592287" cy="2477472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5" name="Группа 23"/>
          <p:cNvGrpSpPr/>
          <p:nvPr/>
        </p:nvGrpSpPr>
        <p:grpSpPr>
          <a:xfrm>
            <a:off x="1357290" y="4500570"/>
            <a:ext cx="2357454" cy="2235668"/>
            <a:chOff x="5606865" y="3573016"/>
            <a:chExt cx="2970828" cy="3024336"/>
          </a:xfrm>
        </p:grpSpPr>
        <p:pic>
          <p:nvPicPr>
            <p:cNvPr id="2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606865" y="3573016"/>
              <a:ext cx="2970828" cy="3024336"/>
            </a:xfrm>
            <a:prstGeom prst="flowChartConnector">
              <a:avLst/>
            </a:prstGeom>
            <a:noFill/>
          </p:spPr>
        </p:pic>
        <p:sp>
          <p:nvSpPr>
            <p:cNvPr id="26" name="Овал 25"/>
            <p:cNvSpPr/>
            <p:nvPr/>
          </p:nvSpPr>
          <p:spPr>
            <a:xfrm>
              <a:off x="5796136" y="3789040"/>
              <a:ext cx="2592288" cy="2592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8713113" y="0"/>
            <a:ext cx="430887" cy="4572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vert270"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ПОВЫШЕНИЕ КАЧЕСТВА ЖИЗНИ НАСЕЛЕНИЯ</a:t>
            </a:r>
          </a:p>
        </p:txBody>
      </p:sp>
      <p:grpSp>
        <p:nvGrpSpPr>
          <p:cNvPr id="6" name="Группа 27"/>
          <p:cNvGrpSpPr/>
          <p:nvPr/>
        </p:nvGrpSpPr>
        <p:grpSpPr>
          <a:xfrm>
            <a:off x="8501058" y="5886450"/>
            <a:ext cx="642942" cy="971550"/>
            <a:chOff x="8501058" y="5886450"/>
            <a:chExt cx="642942" cy="971550"/>
          </a:xfrm>
        </p:grpSpPr>
        <p:pic>
          <p:nvPicPr>
            <p:cNvPr id="31" name="Рисунок 30" descr="111111111111111111.pn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1058" y="5886450"/>
              <a:ext cx="642942" cy="971550"/>
            </a:xfrm>
            <a:prstGeom prst="rect">
              <a:avLst/>
            </a:prstGeom>
          </p:spPr>
        </p:pic>
        <p:sp>
          <p:nvSpPr>
            <p:cNvPr id="32" name="Нижний колонтитул 40"/>
            <p:cNvSpPr txBox="1">
              <a:spLocks/>
            </p:cNvSpPr>
            <p:nvPr/>
          </p:nvSpPr>
          <p:spPr>
            <a:xfrm>
              <a:off x="8501090" y="6492875"/>
              <a:ext cx="6429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643966" y="656046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13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00166" cy="9430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720" y="71414"/>
            <a:ext cx="8350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itchFamily="34" charset="0"/>
              </a:rPr>
              <a:t>Муниципальная программа «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Обеспечение безопасной среды на территории городского округа</a:t>
            </a:r>
            <a:r>
              <a:rPr lang="ru-RU" sz="1600" b="1" dirty="0">
                <a:latin typeface="Century Gothic" pitchFamily="34" charset="0"/>
              </a:rPr>
              <a:t>»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8854" name="AutoShape 6" descr="Картинки по запросу иконка доро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58" name="AutoShape 10" descr="Картинки по запросу иконка дорожный кону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60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62" name="AutoShape 1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 descr="111111111111111111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1058" y="5886450"/>
            <a:ext cx="642942" cy="97155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8786842" y="0"/>
            <a:ext cx="369332" cy="5429264"/>
          </a:xfrm>
          <a:prstGeom prst="rect">
            <a:avLst/>
          </a:prstGeom>
          <a:solidFill>
            <a:schemeClr val="accent6"/>
          </a:solidFill>
        </p:spPr>
        <p:txBody>
          <a:bodyPr vert="vert270" wrap="square">
            <a:spAutoFit/>
          </a:bodyPr>
          <a:lstStyle/>
          <a:p>
            <a:r>
              <a:rPr lang="ru-RU" sz="1200" b="1" dirty="0">
                <a:latin typeface="Century Gothic" pitchFamily="34" charset="0"/>
              </a:rPr>
              <a:t> </a:t>
            </a:r>
            <a:r>
              <a:rPr lang="ru-RU" sz="1200" b="1" dirty="0">
                <a:solidFill>
                  <a:srgbClr val="231D4C"/>
                </a:solidFill>
                <a:latin typeface="Century Gothic" pitchFamily="34" charset="0"/>
              </a:rPr>
              <a:t>МОДЕРНИЗАЦИЯ ГОРОДСКОЙ СРЕДЫ И ИНФРАСТРУКТУРНОЕ РАЗВИТЕ</a:t>
            </a:r>
          </a:p>
        </p:txBody>
      </p:sp>
      <p:sp>
        <p:nvSpPr>
          <p:cNvPr id="44" name="Нижний колонтитул 40"/>
          <p:cNvSpPr txBox="1">
            <a:spLocks/>
          </p:cNvSpPr>
          <p:nvPr/>
        </p:nvSpPr>
        <p:spPr>
          <a:xfrm>
            <a:off x="8501090" y="6492875"/>
            <a:ext cx="642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3714208"/>
              </p:ext>
            </p:extLst>
          </p:nvPr>
        </p:nvGraphicFramePr>
        <p:xfrm>
          <a:off x="214282" y="2857496"/>
          <a:ext cx="8280920" cy="24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entury Gothic" pitchFamily="34" charset="0"/>
                        </a:rPr>
                        <a:t>2020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entury Gothic" pitchFamily="34" charset="0"/>
                        </a:rPr>
                        <a:t>2021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entury Gothic" pitchFamily="34" charset="0"/>
                        </a:rPr>
                        <a:t>2022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Century Gothic" pitchFamily="34" charset="0"/>
                        </a:rPr>
                        <a:t>Предупреждение</a:t>
                      </a:r>
                      <a:r>
                        <a:rPr lang="ru-RU" sz="1400" b="0" baseline="0" dirty="0">
                          <a:latin typeface="Century Gothic" pitchFamily="34" charset="0"/>
                        </a:rPr>
                        <a:t> и ликвидация последствий чрезвычайных ситуаций, на территории города</a:t>
                      </a:r>
                      <a:endParaRPr lang="ru-RU" sz="1400" b="0" dirty="0">
                        <a:latin typeface="Century Gothic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2000" b="0" dirty="0">
                          <a:latin typeface="Century Gothic" pitchFamily="34" charset="0"/>
                        </a:rPr>
                        <a:t>11</a:t>
                      </a:r>
                      <a:r>
                        <a:rPr lang="ru-RU" sz="2000" b="0" baseline="0" dirty="0">
                          <a:latin typeface="Century Gothic" pitchFamily="34" charset="0"/>
                        </a:rPr>
                        <a:t> 363</a:t>
                      </a:r>
                      <a:r>
                        <a:rPr lang="ru-RU" sz="2000" b="0" dirty="0">
                          <a:latin typeface="Century Gothic" pitchFamily="34" charset="0"/>
                        </a:rPr>
                        <a:t>,0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2000" b="0" dirty="0">
                          <a:latin typeface="Century Gothic" pitchFamily="34" charset="0"/>
                        </a:rPr>
                        <a:t>10</a:t>
                      </a:r>
                      <a:r>
                        <a:rPr lang="ru-RU" sz="2000" b="0" baseline="0" dirty="0">
                          <a:latin typeface="Century Gothic" pitchFamily="34" charset="0"/>
                        </a:rPr>
                        <a:t> 774</a:t>
                      </a:r>
                      <a:r>
                        <a:rPr lang="ru-RU" sz="2000" b="0" dirty="0">
                          <a:latin typeface="Century Gothic" pitchFamily="34" charset="0"/>
                        </a:rPr>
                        <a:t>,9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2000" b="0" dirty="0">
                          <a:latin typeface="Century Gothic" pitchFamily="34" charset="0"/>
                        </a:rPr>
                        <a:t>11 </a:t>
                      </a:r>
                      <a:r>
                        <a:rPr lang="ru-RU" sz="2000" b="0" dirty="0" smtClean="0">
                          <a:latin typeface="Century Gothic" pitchFamily="34" charset="0"/>
                        </a:rPr>
                        <a:t>565,0</a:t>
                      </a:r>
                      <a:endParaRPr lang="ru-RU" sz="2000" b="0" dirty="0">
                        <a:latin typeface="Century Gothic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Century Gothic" pitchFamily="34" charset="0"/>
                        </a:rPr>
                        <a:t>Обеспечение безопасности дорожного движения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2000" b="0" dirty="0">
                          <a:latin typeface="Century Gothic" pitchFamily="34" charset="0"/>
                        </a:rPr>
                        <a:t>261 397,4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2000" b="0" dirty="0">
                          <a:latin typeface="Century Gothic" pitchFamily="34" charset="0"/>
                        </a:rPr>
                        <a:t>266 474,7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2000" b="0" dirty="0">
                          <a:latin typeface="Century Gothic" pitchFamily="34" charset="0"/>
                        </a:rPr>
                        <a:t>77 </a:t>
                      </a:r>
                      <a:r>
                        <a:rPr lang="ru-RU" sz="2000" b="0" dirty="0" smtClean="0">
                          <a:latin typeface="Century Gothic" pitchFamily="34" charset="0"/>
                        </a:rPr>
                        <a:t>419,0</a:t>
                      </a:r>
                      <a:endParaRPr lang="ru-RU" sz="2000" b="0" dirty="0">
                        <a:latin typeface="Century Gothic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Всего расходов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272 760,4 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тыс.рублей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277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250,0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тыс.рублей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88 </a:t>
                      </a:r>
                      <a:r>
                        <a:rPr lang="ru-RU" sz="2000" b="1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984,0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тыс.рублей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Группа 48"/>
          <p:cNvGrpSpPr/>
          <p:nvPr/>
        </p:nvGrpSpPr>
        <p:grpSpPr>
          <a:xfrm>
            <a:off x="6072198" y="626058"/>
            <a:ext cx="2160000" cy="2160000"/>
            <a:chOff x="5606865" y="3573016"/>
            <a:chExt cx="2970828" cy="3024336"/>
          </a:xfrm>
        </p:grpSpPr>
        <p:pic>
          <p:nvPicPr>
            <p:cNvPr id="5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606865" y="3573016"/>
              <a:ext cx="2970828" cy="3024336"/>
            </a:xfrm>
            <a:prstGeom prst="flowChartConnector">
              <a:avLst/>
            </a:prstGeom>
            <a:noFill/>
          </p:spPr>
        </p:pic>
        <p:sp>
          <p:nvSpPr>
            <p:cNvPr id="51" name="Овал 50"/>
            <p:cNvSpPr/>
            <p:nvPr/>
          </p:nvSpPr>
          <p:spPr>
            <a:xfrm>
              <a:off x="5796136" y="3789040"/>
              <a:ext cx="2592288" cy="2592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4214810" y="626058"/>
            <a:ext cx="2160000" cy="2160000"/>
            <a:chOff x="5606865" y="3573016"/>
            <a:chExt cx="2970828" cy="3024336"/>
          </a:xfrm>
        </p:grpSpPr>
        <p:pic>
          <p:nvPicPr>
            <p:cNvPr id="5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606865" y="3573016"/>
              <a:ext cx="2970828" cy="3024336"/>
            </a:xfrm>
            <a:prstGeom prst="flowChartConnector">
              <a:avLst/>
            </a:prstGeom>
            <a:noFill/>
          </p:spPr>
        </p:pic>
        <p:sp>
          <p:nvSpPr>
            <p:cNvPr id="57" name="Овал 56"/>
            <p:cNvSpPr/>
            <p:nvPr/>
          </p:nvSpPr>
          <p:spPr>
            <a:xfrm>
              <a:off x="5796136" y="3789040"/>
              <a:ext cx="2592288" cy="2592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5" name="Группа 57"/>
          <p:cNvGrpSpPr/>
          <p:nvPr/>
        </p:nvGrpSpPr>
        <p:grpSpPr>
          <a:xfrm>
            <a:off x="2357422" y="626058"/>
            <a:ext cx="2160000" cy="2160000"/>
            <a:chOff x="5606865" y="3573016"/>
            <a:chExt cx="2970828" cy="3024336"/>
          </a:xfrm>
        </p:grpSpPr>
        <p:pic>
          <p:nvPicPr>
            <p:cNvPr id="59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606865" y="3573016"/>
              <a:ext cx="2970828" cy="3024336"/>
            </a:xfrm>
            <a:prstGeom prst="flowChartConnector">
              <a:avLst/>
            </a:prstGeom>
            <a:noFill/>
          </p:spPr>
        </p:pic>
        <p:sp>
          <p:nvSpPr>
            <p:cNvPr id="60" name="Овал 59"/>
            <p:cNvSpPr/>
            <p:nvPr/>
          </p:nvSpPr>
          <p:spPr>
            <a:xfrm>
              <a:off x="5796136" y="3789040"/>
              <a:ext cx="2592288" cy="2592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1214414" y="5357826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Century Gothic" pitchFamily="34" charset="0"/>
              </a:rPr>
              <a:t>Учитывая многоплановость имеющихся угроз возникновения ЧС, необходимость координации усилий органов муниципальной власти и организаций при их ликвидации, Программа станет инструментом координации и комплексного подхода к решению данной проблем»</a:t>
            </a: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42844" y="5429264"/>
            <a:ext cx="1099788" cy="110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70"/>
          <p:cNvGrpSpPr/>
          <p:nvPr/>
        </p:nvGrpSpPr>
        <p:grpSpPr>
          <a:xfrm>
            <a:off x="500034" y="631105"/>
            <a:ext cx="2160000" cy="2149906"/>
            <a:chOff x="5606865" y="3580083"/>
            <a:chExt cx="2970828" cy="3010203"/>
          </a:xfrm>
        </p:grpSpPr>
        <p:pic>
          <p:nvPicPr>
            <p:cNvPr id="72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606865" y="3580083"/>
              <a:ext cx="2970828" cy="3010203"/>
            </a:xfrm>
            <a:prstGeom prst="flowChartConnector">
              <a:avLst/>
            </a:prstGeom>
            <a:noFill/>
          </p:spPr>
        </p:pic>
        <p:sp>
          <p:nvSpPr>
            <p:cNvPr id="73" name="Овал 72"/>
            <p:cNvSpPr/>
            <p:nvPr/>
          </p:nvSpPr>
          <p:spPr>
            <a:xfrm>
              <a:off x="5796136" y="3789040"/>
              <a:ext cx="2592288" cy="2592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643966" y="656046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14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7285" cy="9286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13113" y="0"/>
            <a:ext cx="430887" cy="4572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vert270"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ПОВЫШЕНИЕ КАЧЕСТВА ЖИЗНИ НАСЕЛЕНИЯ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428604"/>
          <a:ext cx="529208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2428868"/>
          <a:ext cx="529208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0" y="4429132"/>
          <a:ext cx="529208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Прямоугольник 15"/>
          <p:cNvSpPr/>
          <p:nvPr/>
        </p:nvSpPr>
        <p:spPr>
          <a:xfrm rot="16200000">
            <a:off x="-625090" y="5171438"/>
            <a:ext cx="207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2022 год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Группа 19"/>
          <p:cNvGrpSpPr/>
          <p:nvPr/>
        </p:nvGrpSpPr>
        <p:grpSpPr>
          <a:xfrm>
            <a:off x="2857488" y="500042"/>
            <a:ext cx="1285884" cy="1152128"/>
            <a:chOff x="-1633513" y="1916832"/>
            <a:chExt cx="1526988" cy="1368152"/>
          </a:xfrm>
        </p:grpSpPr>
        <p:sp>
          <p:nvSpPr>
            <p:cNvPr id="17" name="Овал 16"/>
            <p:cNvSpPr/>
            <p:nvPr/>
          </p:nvSpPr>
          <p:spPr>
            <a:xfrm>
              <a:off x="-1548680" y="1916832"/>
              <a:ext cx="1368152" cy="1368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1633513" y="2256163"/>
              <a:ext cx="1526988" cy="621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600" b="1" dirty="0" smtClean="0">
                  <a:solidFill>
                    <a:srgbClr val="FFFFFF"/>
                  </a:solidFill>
                  <a:latin typeface="Century Gothic" pitchFamily="34" charset="0"/>
                </a:rPr>
                <a:t>1 672 768,4</a:t>
              </a:r>
              <a:endParaRPr lang="ru-RU" sz="1600" b="1" dirty="0">
                <a:solidFill>
                  <a:srgbClr val="FFFFFF"/>
                </a:solidFill>
                <a:latin typeface="Century Gothic" pitchFamily="34" charset="0"/>
              </a:endParaRPr>
            </a:p>
            <a:p>
              <a:pPr lvl="0" algn="ctr"/>
              <a:r>
                <a:rPr lang="ru-RU" sz="1200" dirty="0">
                  <a:solidFill>
                    <a:srgbClr val="FFFFFF"/>
                  </a:solidFill>
                  <a:latin typeface="Century Gothic" pitchFamily="34" charset="0"/>
                </a:rPr>
                <a:t>тыс. рублей</a:t>
              </a:r>
            </a:p>
          </p:txBody>
        </p:sp>
      </p:grpSp>
      <p:grpSp>
        <p:nvGrpSpPr>
          <p:cNvPr id="4" name="Группа 20"/>
          <p:cNvGrpSpPr/>
          <p:nvPr/>
        </p:nvGrpSpPr>
        <p:grpSpPr>
          <a:xfrm>
            <a:off x="2857488" y="2571744"/>
            <a:ext cx="1285884" cy="1152128"/>
            <a:chOff x="-1633513" y="1916832"/>
            <a:chExt cx="1526988" cy="1368152"/>
          </a:xfrm>
        </p:grpSpPr>
        <p:sp>
          <p:nvSpPr>
            <p:cNvPr id="22" name="Овал 21"/>
            <p:cNvSpPr/>
            <p:nvPr/>
          </p:nvSpPr>
          <p:spPr>
            <a:xfrm>
              <a:off x="-1548680" y="1916832"/>
              <a:ext cx="1368152" cy="1368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-1633513" y="2276873"/>
              <a:ext cx="1526988" cy="621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600" b="1" dirty="0" smtClean="0">
                  <a:solidFill>
                    <a:srgbClr val="FFFFFF"/>
                  </a:solidFill>
                  <a:latin typeface="Century Gothic" pitchFamily="34" charset="0"/>
                </a:rPr>
                <a:t>1 612 460,0</a:t>
              </a:r>
              <a:endParaRPr lang="ru-RU" sz="1600" b="1" dirty="0">
                <a:solidFill>
                  <a:srgbClr val="FFFFFF"/>
                </a:solidFill>
                <a:latin typeface="Century Gothic" pitchFamily="34" charset="0"/>
              </a:endParaRPr>
            </a:p>
            <a:p>
              <a:pPr lvl="0" algn="ctr"/>
              <a:r>
                <a:rPr lang="ru-RU" sz="1200" dirty="0">
                  <a:solidFill>
                    <a:srgbClr val="FFFFFF"/>
                  </a:solidFill>
                  <a:latin typeface="Century Gothic" pitchFamily="34" charset="0"/>
                </a:rPr>
                <a:t>тыс. рублей</a:t>
              </a:r>
            </a:p>
          </p:txBody>
        </p:sp>
      </p:grpSp>
      <p:grpSp>
        <p:nvGrpSpPr>
          <p:cNvPr id="6" name="Группа 23"/>
          <p:cNvGrpSpPr/>
          <p:nvPr/>
        </p:nvGrpSpPr>
        <p:grpSpPr>
          <a:xfrm>
            <a:off x="2786050" y="4572008"/>
            <a:ext cx="1357322" cy="1152128"/>
            <a:chOff x="-1718346" y="1916832"/>
            <a:chExt cx="1611820" cy="1368152"/>
          </a:xfrm>
        </p:grpSpPr>
        <p:sp>
          <p:nvSpPr>
            <p:cNvPr id="25" name="Овал 24"/>
            <p:cNvSpPr/>
            <p:nvPr/>
          </p:nvSpPr>
          <p:spPr>
            <a:xfrm>
              <a:off x="-1548680" y="1916832"/>
              <a:ext cx="1368152" cy="13681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-1718346" y="2340995"/>
              <a:ext cx="1611820" cy="621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600" b="1" dirty="0" smtClean="0">
                  <a:solidFill>
                    <a:srgbClr val="FFFFFF"/>
                  </a:solidFill>
                  <a:latin typeface="Century Gothic" pitchFamily="34" charset="0"/>
                </a:rPr>
                <a:t>1 603 883,0</a:t>
              </a:r>
              <a:endParaRPr lang="ru-RU" sz="1600" b="1" dirty="0">
                <a:solidFill>
                  <a:srgbClr val="FFFFFF"/>
                </a:solidFill>
                <a:latin typeface="Century Gothic" pitchFamily="34" charset="0"/>
              </a:endParaRPr>
            </a:p>
            <a:p>
              <a:pPr lvl="0" algn="ctr"/>
              <a:r>
                <a:rPr lang="ru-RU" sz="1200" dirty="0">
                  <a:solidFill>
                    <a:srgbClr val="FFFFFF"/>
                  </a:solidFill>
                  <a:latin typeface="Century Gothic" pitchFamily="34" charset="0"/>
                </a:rPr>
                <a:t>тыс. рублей</a:t>
              </a:r>
            </a:p>
          </p:txBody>
        </p:sp>
      </p:grp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4143372" y="642918"/>
          <a:ext cx="4500594" cy="3625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3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ru-RU" sz="9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9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«Дошкольное образование»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9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обеспечение</a:t>
                      </a:r>
                      <a:r>
                        <a:rPr lang="ru-RU" sz="9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 государственных гарантий реализации прав на получение общедоступного и бесплатного дошкольного образования</a:t>
                      </a:r>
                      <a:endParaRPr lang="en-US" sz="9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9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создание</a:t>
                      </a:r>
                      <a:r>
                        <a:rPr lang="ru-RU" sz="9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 условий для осуществления присмотра и ухода за детьми, содержания детей</a:t>
                      </a:r>
                      <a:endParaRPr lang="ru-RU" sz="9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ru-RU" sz="9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9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«Общее образование»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9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обеспечение</a:t>
                      </a:r>
                      <a:r>
                        <a:rPr lang="ru-RU" sz="9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 государственных гарантий реализации прав на получение общедоступного и бесплатного общего образования</a:t>
                      </a:r>
                      <a:endParaRPr lang="en-US" sz="9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ru-RU" sz="9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9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«Дополнительное образование и воспитание детей»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9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организация предоставления дополнительного образования детей в муниципальных образовательных организациях</a:t>
                      </a:r>
                      <a:endParaRPr lang="en-US" sz="9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ru-RU" sz="9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9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«Отдых и оздоровления детей»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9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организация питания детей в лагерях с дневным пребыванием на базе муниципальных образовательных организаций (набор продуктов питания)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9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компенсация родителям за самостоятельно приобретенные путевки в загородных оздоровительных лагерях (50%)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657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ru-RU" sz="9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9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«Обеспечение реализации основных мероприятий муниципальной программы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9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предоставление грантов в сфере образования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9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поддержка участников образовательных отношений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9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безопасность жизнедеятельности и охрана труда образовательных организаций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80906" name="Picture 10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429520" y="4286256"/>
            <a:ext cx="1428760" cy="1428760"/>
          </a:xfrm>
          <a:prstGeom prst="ellipse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sp>
        <p:nvSpPr>
          <p:cNvPr id="44" name="Прямоугольник 43"/>
          <p:cNvSpPr/>
          <p:nvPr/>
        </p:nvSpPr>
        <p:spPr>
          <a:xfrm rot="16200000">
            <a:off x="-625090" y="3235202"/>
            <a:ext cx="207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2021 год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16200000">
            <a:off x="-596035" y="1205884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2020 год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0900" name="Picture 4" descr="http://www.kirovreg.ru/upload/resize_cache/iblock/796/700_467_2/DSCF8017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429388" y="4300520"/>
            <a:ext cx="1414496" cy="1414496"/>
          </a:xfrm>
          <a:prstGeom prst="flowChartConnector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80902" name="Picture 6" descr="http://www.kirovreg.ru/upload/resize_cache/iblock/2fe/700_467_2/DSC_0595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429256" y="4286256"/>
            <a:ext cx="1428760" cy="1428760"/>
          </a:xfrm>
          <a:prstGeom prst="flowChartConnector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sp>
        <p:nvSpPr>
          <p:cNvPr id="27" name="Прямоугольник 26"/>
          <p:cNvSpPr/>
          <p:nvPr/>
        </p:nvSpPr>
        <p:spPr>
          <a:xfrm>
            <a:off x="214282" y="142852"/>
            <a:ext cx="8072494" cy="3385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ru-RU" sz="1600" b="1" dirty="0">
                <a:latin typeface="Century Gothic" pitchFamily="34" charset="0"/>
              </a:rPr>
              <a:t>Муниципальная программа «Развитие образования в городском округе»</a:t>
            </a:r>
          </a:p>
        </p:txBody>
      </p:sp>
      <p:pic>
        <p:nvPicPr>
          <p:cNvPr id="28" name="Рисунок 27" descr="111111111111111111.pn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1058" y="5886450"/>
            <a:ext cx="642942" cy="971550"/>
          </a:xfrm>
          <a:prstGeom prst="rect">
            <a:avLst/>
          </a:prstGeom>
        </p:spPr>
      </p:pic>
      <p:sp>
        <p:nvSpPr>
          <p:cNvPr id="29" name="Нижний колонтитул 40"/>
          <p:cNvSpPr txBox="1">
            <a:spLocks/>
          </p:cNvSpPr>
          <p:nvPr/>
        </p:nvSpPr>
        <p:spPr>
          <a:xfrm>
            <a:off x="8501090" y="6492875"/>
            <a:ext cx="642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28604"/>
            <a:ext cx="39290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231D4C"/>
                </a:solidFill>
                <a:latin typeface="Century Gothic" pitchFamily="34" charset="0"/>
              </a:rPr>
              <a:t>Подпрограммы</a:t>
            </a:r>
          </a:p>
        </p:txBody>
      </p: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357686" y="4286256"/>
            <a:ext cx="1428760" cy="1428760"/>
          </a:xfrm>
          <a:prstGeom prst="ellipse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sp>
        <p:nvSpPr>
          <p:cNvPr id="32" name="Прямоугольник 31"/>
          <p:cNvSpPr/>
          <p:nvPr/>
        </p:nvSpPr>
        <p:spPr>
          <a:xfrm>
            <a:off x="4286248" y="5857892"/>
            <a:ext cx="4071966" cy="738664"/>
          </a:xfrm>
          <a:prstGeom prst="rect">
            <a:avLst/>
          </a:prstGeom>
          <a:ln w="28575">
            <a:solidFill>
              <a:schemeClr val="accent5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prstClr val="black"/>
                </a:solidFill>
                <a:latin typeface="Century Gothic" pitchFamily="34" charset="0"/>
              </a:rPr>
              <a:t>Образование на современном этапе является одним из главных приоритетов развития государства и общества.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3966" y="656046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Диаграмма 43"/>
          <p:cNvGraphicFramePr/>
          <p:nvPr/>
        </p:nvGraphicFramePr>
        <p:xfrm>
          <a:off x="4643439" y="4357694"/>
          <a:ext cx="3714776" cy="2229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156" name="AutoShape 4" descr="data:image/jpeg;base64,/9j/4AAQSkZJRgABAQAAAQABAAD/2wCEAAkGBw8QDw8PDxAPEA8PEA8ODxAPDw8PDw8OFRUXFxUVFhUYHSggGBolGxUVIjMhJSkrLi4wFx8zODMsNygtLisBCgoKDg0OGhAQFysmHSUtLS0wLSstLS0tLS8tLSstLS0tKy0vLSstKy0tLSstLS0tLS0rLSstLS0tLS0tLS0rLf/AABEIAMMBAwMBEQACEQEDEQH/xAAcAAABBQEBAQAAAAAAAAAAAAACAAEFBgcDBAj/xABNEAABAwIBBQcOCwgCAwEAAAABAAIDBBEGBQcSITETNEFRYZGzFzI1U1RxcnN0gbGy0dIWIiQlUoSSk6HBwxQjM0JigoPC4fAVQ6Im/8QAGwEAAQUBAQAAAAAAAAAAAAAAAAECBAUGAwf/xAA9EQACAQICBQkFBwQDAQEAAAAAAQIDEQQFITNxgbESFTE0QVFSocETYXKR0QYUIzJCguEiJEPCJVPwFjX/2gAMAwEAAhEDEQA/ANxQAkAePKWVIKZm6VErImbAXuAueIDaTyBdKVKdV8mEbv3DJzjBXk7FUqs6GT2GzG1Ev9TIw1v/ANkH8FYwyfEPpst/0IcsxpLouzz9VWj7RVc0XvLpzLW8S8/oM5zp9zH6qlH2ip5oveRzLW8S8/oHOlLufkOM6dH2ip5oveRzLW8S8/oJzpS8LH6qVH2ip5oveScy1vEvP6BzrS8L8hdVKk7RU80XvI5lreJef0E51peF+Q/VRpO0VPNF7yOZa3iXn9A51peF+QuqhSdoqeaL3kcy1vEvP6BzrS8L8hdVCk7RU80XvI5lreJef0Dnal4X5C6qFJ2ip5oveRzLW8S8/oHOtLwsXVRpO0VPNF7yOZa3iXn9A51peF+QuqjSdoqeaL3kcy1vEvP6BzrS8L8huqjSdoqeaL3kcy1vEvP6BzrS8L8hdVKj7RU80XvI5lreJef0F51peF+Q3VTo+0VPNF7yXmWt4l5/QOdaXhfkN1VKPtFTzRe8jmWt4l5/QOdKXcxdVWj7RVc0XvI5lreJef0F50pdzG6q1H2iq5ovfScy1vEvP6BznT7mS2S8f5NnIbuxhcdjZ27mL+F1v4qNVyzEU9PJuvdp/kkU8bRn222loa4EXGsHWCNhCgEodACQA2kgBaQQFhaQ40ALSHGgBaQQAtJADoASAEgCtY2xUzJ8IIAfUS3EMZOrle7+kfjsU3A4J4mfdFdL9CNicQqMfeYjlPKM1TKZp5HSSO4XHUBxNGwDkC1lKjClHkwVkUFSrKo7yZ5gF1OQQCBtwgEglwgECXCAQJceyBB7IEuPZAXJDJmRKqp/gQySDYXAWYDyuOpcKuIpUvzySOlOlUqO0ItklNgjKTRf9nJ5GvY53MCuEcywzduXxOzwWISvyH5EDPTvjcWSNcxw2te0tcPMVMjJSV07oiu6dmc7JwXGsgLjWQLcEhAtwSEC3GIQLcAhKOuCQgW5acG4zmoXtjeXSUhNnRnWYx9KPi8HYVXY7L4YhcpaJd/ftJ2FxcqTs+g2+lqWSsZJG4PY9oexw1hzTrBWUlFxk4yWlF9Fpq6IDH+XX0NBLNHbdXFsUROsNe7+a3IAT5guFafIjdE/LcKsTiFCXR0s+fKuplmeZJnvke7WXPcXOPnKq223dm+o0Y048mKsvcAGpCQolyzfYMblF0j5XuZBDog6FtN7zr0QTsFtp5Qu1Cj7Ru/QVGb5m8FGMYK8n39CR784GAY6GEVNM97og5rJGSEEs0tjgQBqvq84T6+HUFddBHyjOJYqp7KqkpWumu0z8tUaxoHEZj3McHMc5rmm7XNJa4HkI2JVoOM6akrNaDcc1OJJa2mkjncXzUzmNLztfG8HQLuM3a4X5ArHD1HONn2GIznBRw9VOGhS7Pei8qQU4zjZAHzxinLDq2smqCTol2jEPowt1NH598lbXCUFQpKHb27TNYmr7So5EWApJHDAQNCASDQgECBAIEuEAgS49kglxwECFtwFhcVkhlmB/Z4iARs3R+3R73H5lWZjjfYR5MfzPy95PwGE9vK8vyrz9xr0EDGNDGNDWtFmtaAAByBZeUnJ3k7s0sYRguTFWQdkg4h8R4ehrYy2RoEgH7uUD4zD3+EcilYXF1MPK8ejtX/u0iYrCQrx09PYzEso0L4JZIZBZ8bi0+0chWvp1I1IKcehmWnCUJOMlpR5rJ40YhAtwSEotxiEC3AIQOBIQKCQlHXAIQKapmeywXMmo3m+5/vobnYxxs9vmNj/AHFZ3OaCUo1V26GXWXVW04PsPZnm7Gt8pi9V6zWK/JvNf9n+tbn6GJtCrjcxR3p4HPc1jGlz3kNa1ouXOOoADjR0j24wi5SdkjWcAZGypk4vElM18E2i5zWzRCRjxsIubHVqIvxKbQhUpvStDMfnGLwONScalpR9zs1/7oPfjyhylXQingpgyLSD5HSTRBzyNjQASAL69vAE+vGpNWSI+UVsHhKjq1al5WsrJ2Xl0mO5SyfLTyvhmYWSMNnNP4HlHKoDTi7PpNtRq068FUpu6Z43BIEkajmLGvKH1T9ZTcH+rcZL7SrVfu/1NXU0yxHYilLKKre3aymncO+I3ELthoqVaCfa1xOdZ2pyfuZ86NC3BlmGAgawgEg0MBAgQCBtwgEglwgECDgIEuEAgS5tmB6UR5PpgP5m7o7lc439iyGYzcsTK/ZoNXl0FHDxt26SfUImiQAkAZTnVpA2rikA1yxDS5S0kei3MtLk026Li+xmbzaCjWUl2opNlblXcYhAoJCBQSEo64JCBbgkIFAIQOBISji15rJC3KkQH88czT3tHS9LQqzNlfDP3NE/L3+Mi555OxrfKYvVesVivybzefZ7rf7X6GKtCrzeRRY8Aj5zo/G/6ldKOsjtIWbr+xq7Df45dIvFusIaeU6Id+atbnmrjZJ9/wBbCmfoi/K1v2iB+aVuwkY8p2MWzuj5y+rxelyrMVrNyN99m+pfufoUZwXAu5I1HMZtyh9U/WUzB/q3epj/ALTf4v3f6mqqcZUi8U7wrvJKno3KRhNfT+JcTjiNVPY+B88gLbGXYYCQaGAgaEAgaEAkEDAQNCAQJcIBAlxwECGx4Ar2y0MTR10N4nDits/BZPM6ThiG+x6TVZZVU6CXatBZVXlgJACQBkucuuEtYGNNxBGGG30ydIj8QtRlNJwoXfa7mXzWqp17LsVioEK0K0YhAtwSEDrgkIFBIQKgCEo4AhA4AhAqLRmxHzpB4M/RuVdmvVZbuJPy/XLfwLrnk7Gt8pi9V6xOL/JvN99net/tfoYs1V5vYljwD2To/G/6ldKOsiQs46jV2eqN5pevn8Y3o2K0XSzzep+WGz1YVZ1o8OL12pWJS/NufBmNZ3uyP1eL0uVbitZuN39mupfufoUZy4F5I1DMbtyh9U/WUzB/q3epj/tP/i/d/qaqpxlCLxTvCt8kqejcpGE19P4lxOOI1U9j4Hz2AtqZUMBA1hgIEYQCQaGAgaEAgS4QCBoQCQQIBAlyawxl2Sil0wNKN9hIz6Q4xyhRMZhI4iFn0roZKwmLlh58pdHajWMk5dpqlodFK0nhYTovaeItKy9bC1aLtOP0NTQxdKsrxlu7SRc8AXJAHGSAFwSb6CQ5JdLKlifGkMDXR07hLMRa7dbI+UnhPIrTB5ZOo1KorR82VOMzSFNONN3l5IyyVxc4ucSXOJcSdpJ2laVJJWRmnJt3ZzISijEIFBISigEIFTBIQOAISioEhA5HMhA5FozZdlIPBm6Nyrs16rLdxJ+X69b+Bc88vY1vlMXqvWJxX5N5v/s91v8Aa/QxRpVebuLPTS1D43tkjcWPY4OY5uotcNhCNK0ofKEakXCSunoZtOb7KE0uTZqiR5fMZJ3F7rXJawW9AVhh5N02306TBZ1h6dPGxpQVo2jo3jS5Tnlw+6pe8mcwbpugAadNsmoi2obAkc26HKvpsOjhqVPN1Riv6OVa3usY5lLKEtRI6WeR0kjrAudtsNQHIoDk5O7ZuaNGnQgqdONl3HicUBJmo5jNuUPqn6ymYP8AVuMh9pv8X7v9TVVOMqReKN4VvktT0blIwmvp/EuJxxGpnsfA+fAtqZQ6AIGsIBINYYCBAwEDWGAgaEAkEJzDWG5a15DPiRMtpyEXA5AOEqHi8bDDR06W+hErC4OeJlaOhLpZe4M3tEBZzpnnhOkG/gAqWWcV29CSLqOT0EtLbOvwAoOKX7z/AITed8R7vkP5ow/v+Y7cBUINxuwPGJLH0I52r+75BzRh13/MN+CKRws51QRxGZxCas0rLoS+Q55XRfS38zn8AKDil+8/4T+d8R7vkN5nw/v+YvgBQcUv3n/CTnfEe75BzRh/f8yMytm6jLS6lkeHjWGS2LXcmkBqUijnMr2qx0d6I1fJla9KWnuZnlVTPje6ORpa9hLXNO0EK+hOM4qUXdMopRcW4yWlHAhPEBIQOAIQKgCEDgCEo5AOCByLPmz7KQeDN0blXZr1WW7iT8u1638C455j82t8pi9V6xWK/JvN9kD/ALrc/QxJpVcbmLOgKDspGz5sz8zTeFU+qFPw2qe8xGev/kY7I8TnEf8A8ufJndIU1dW3DpP/AJv93oY65yhG1bObig5SZqWYo68ofVP1lNwf6txkvtK9V+7/AFNXU0y5GYo3hW+S1HRuUjCa+n8S4nHE6mex8D59aFtTJsMIGsMJBoYCBGGAgYGAkECAQNNrwhSNioqdrRbSjbI7lc/WT+Kx+OqOeIm332+RsMvpqGHhbtV/mTKiE0SAEgBIASAEgBIAzLOlSNbPDKBZ0rHB3KWEWPMQPMtFk1RunKL7HxM1nNNRqxku1cCjkK5KhAEJRwJCBUAUDgCEDkAUo5FmzadlIPBm6Nyrs16rLdxLDLtet/A1PF+QhX0ctMXaDnaLo32voyNN2k8nAeQlY+pDlxsa3BYp4asqltuww+qwNlSN5YaSV9j10VpGOHGCPz1qvdCouw2lLNsJJX9olt0ADB+U+4qj7spvsZ+FndZrhP8AtXzLthWqylRUM9I7JlS9zjIYnhtmgvbY6Y5NupSKbnCDjyWUuOhhMTiY1lXikrX3dwMc+Uhkg5N/8ZU7pomISBvxNzLtK9tulwf9skXtPZcjkiyjhHj/AL17eNum3be1vkUs4Pyn3FUfdlcPYz8JcvNcJ/2r5iZgrKjiGiinudmk0MHnLiAEqoz8JznmuESv7RGxZu8LHJ1M5shDp5nCSYt1tbYWawHhtr18ZKn0aXIjp6TIZnjvvdW6/Kuj6lrXYrSMxRvCt8lqOjcpGE19P4lxOOJ1M9j4Hz8FtTJBhA1hhIIdGhAxhBA06NCQRhAIGm55B3pTeIi9ULF4rXT2vibbCaiGxcD3rgSBIASAEgBIASAEgDPM63XUnem9LFf5J0T3epnc8/NDf6GfkK8KMAhA5AEJRyAKByAKBwBSjkWbNp2Ug8Gbo3KuzXqst3EsMu1638DaybC52LJt2NIRUuIqVpI0ybcLWkjn4VVzzjCRduVfYibHL68lfk+YPwlpuN/2Cm894TxP5Duba/cvmL4SU3G/7BSc94TxP5BzdX7l8xfCSm43/YKOe8J3v5Cc3V+5fMXwlpuN/wBgpee8J4n8heba/cvmJuJKUm2k4cpY6yVZzhG7cp/JiPLa6XR5krFK1wDmkFpFwRrBCs4TjNKUXdMhSi4uzWkNOEIzFG8K3yWo6NykYTX0/iXE44nUz2PgfP4W1MkwwkGsMIGs6BA0MIGsMJBoYQNNxyDvSm8RF6oWLxOuntfE2+E1ENi4AZbqnxMiLDYuqIIzqB+I54Dhr5EuGpxnKSl4W/khuLqypxi49sorc2SIUclDoASAEgCNy9VPijY6M2JmgYdQPxXPAI18hUjDU4zm1Lub+SIuLqypwTj3xXzaRJKOSjPc6vXUvem9LFfZL0T3epnc8/NDf6FAKvSjQDkCoApRxzcgcgCgeAUo5Flza9lIPBm6Nyrs16rLdxLDLtet/A1PFcpbTEDVpuaw+DrJ9C89zqpKGFdu1pGzy2ClXV+xXKU0LFNmiOrWJjY1ssWFqSNxe9wBc2waDrtfhstHkGHpVHKpJXatb6lRmVaatFPQz04mpI9z3QAB4cBcatIHgKlZ9hqSo+1StJNLbc45dWn7TkX0FVcxZJMvEzk5qemPRaMFyktlYetaWuHJpXv6q1X2fqycJwfQrP53+hSZtBKUZdrv5FlWhKkjMT7wrfJajo3KRhNfD4lxOOJ1M9j4GABbUyTDCQYwwgawwgadAkGsMIGsMJBpuGQd6U3iIvVCxmJ109r4m4wmohsXA8uI3gshtwVVMdhtqeE/Bu0pfDLgcscm4R+KPEld1HL9l3sUUmhtcDsQA0kgaC5xsBtKAObKqMtc4OBa3rjr1IAhcS10RhZZ43xTHh7Y1S8G7VH8MuDIWOV6a+KPFE6yVrhpNII4xrCiE0zvOdVRvdS6L2mwl4/6VeZNJRU7+71M/ncHKULe/wBCjajsIPeKvIzi+go3CS6UA6w2kDvngQ6kU7MdGnJq6OZLfpN50e1iP9lIEt4E+6tcSzvY5kj6TedM9rHvOqpyANjsIPDqKVVIt2Q7kNK5Zs27bZTgJ2aM3RuUDNJL7tJbOJOy6L9ut/A03F292+Mb6HLzvPeq716m1yvXPZ9CpxtWLbLyTPXSU5e9rBtcQO8n0KLrVI010t2OFWpyIuXcWijyMIjpMlkBtY9bYjvWWww2TLDy5VOrJPdw0lLVxjqK0oq28OsyVuttOWQ22ABgA81l0xWVfebe1qydtiXAZSxXsvyxXmVrKVHuUhZe+wg7LgrI47CvC1nTvf3lzh6/tYco8D2qKmS0ywYLGuf/ABf7rU/Z3/J+31KrNv0b/Qs60xTEZifeFb5LUdG5SMJr4fEuJxxOpnsfAwALamSDakGMMIGs6BA0MJBrDCBoYQNNsyKT+y0zRqJp4zc8A0R+KxeJ109r4m4wmohsXA4YlIbFByVNNYcdnhPwjtKXwy4HPGRvGPxR4kjBVhxsRa+zXdRSYdH3aS4bDbSH4XCACnYHNIIuCNYQBGZEYHRyB2sEgEeZAHjxPRQthYdED5RT3JJ2bo2/CpWDty3fulwIeNv7NW8UeKPVkcjdJWtvoEEi/Few/BRSYU7OZBE19MGhgIEtwXax1ttpV3lCjafK93qUOcuXKhyff6FDfYPbo2vcXtrF7+xWkrX/AKSrjdx/qGkAL2jaCB+adNf1iU/yDSRCzvi2sCb69vAnzpxUboITk3pObf4Z7zx5v+kpsX+Gzp+tARxgtB0bnXfbxohGLWkWUpJ6BFtv5QOC+tdoQgndDXKVrMsmbh18pQA/Rm6Nyg5pG2Gk9nEm5dK9db+Bp2Lf4DfGN9Dl51n3Vd69TaZZrns+hVowsUy7kSWRx+/i8JTMr65T2kPFP8KWwt8btbuQgDmB/Nb+nJuUk+x+iZQtWSHlNh52jnICWrJxjdd64oSKuVjEY/fnwG/msVn/AFzci5wGq3shZAqhFjEnsG7Z/wDF/utT9nP8v7f9iszX9G/0LMtOU5GYn3hW+S1HRuUjCa+HxLiccTqZ7HwMAC2pkmGEgxhtQNZ0CBoYSDWGEDWGEDTbMhfwKXyaP0NWLxOuntfE3GE1ENi4HnxVHpRw22ipp7ct3BOwqvKXwvgNxbtGPxR4nqpKV+kHO1AcoJJUYlHtqOtPm9KADfsPeKAITJ0xZBK4bQW275ACAIzK9IZIGSPcTepp224f4rRtOxSsGrzfwy4EPGu1NfFHii1U9OyMWaLX28JPfKikwz7OnAzdKZ1rlwlvcu4NAcavMngpKd/d6lBnU3GULe/0KC8aLmkcO0cl7FWklyJaCrg+XHSBO272i/ABfzlLUV5hT0QOU0VhcEnXruLfmknTcR8KikG+2ibahoEgci6O3s9A2N/aaTztibYE3ub7CBwkcXImwp8pXudJVOS7CDQL2vrttIP5LtCmou4yVTlKxZs2vZODwZujcoea9Wlu4k3Ldet/A1DFv8AeMb6HLzjPuq716m1yzXPZ9CqxrFMu5EhkyQNljc42AcLniUnL5xp4mE5OyTImJi5U5JdxbaaVrtMtII0to2amhb3D1YTc5Rd1fp2JFFOLjZNdnqx6iVoZpEjRBaSeC2kEuIqQjS5bei6070JCLcrW06eBWcvStdMS0gjRaLjWLrF51VhVxTlB3VktBc4KLjSs0RD1VonxJ7B22f8Axf7rVfZz/L+31KvNf0b/AELMtOVBGYo3hW+S1HRuUjCa+n8S4nHE6mex8D5/C2pkmGEg1nQIGsMIGBhINZ0CBrCCBDbciNJpqVzSP4EY16wRoj2LF4rXT2vibfCaiGxcDxYkheWwkvAvU07QADYXf307Cq8pfC+AzFtKMfijxJAUL/pjmKjEs9O5vIDXFttVyAblAHZw1IAjosmERPj0xd5ab6J1Wty8iAIfEGTnshZ+9sN3p9QDgNcjeVSsIrzex8GRMa0qab8UeKJ2jpXsLtKQvuLDrtR49ZUUlmfZyKV7HUwdM4nRl+lxt/qV1lEHJTt7vUoc5moyhf3+hShHY6RcXHlFtfBwq6jR06WUzrK2hDOaNJrr7Ba1u/w35UsqbcrhGolGwB2EHYRb2LpOPKVhIS5LuDYBuje+oi+jsv5++mKm+TY6+0XKucrWAF72vwW4SU+nHkqwTkpO4BXQRFmza9lIPBm6Nyrs16rLdxLDLdet/A0/Fx+Tt8Y30OXnOfdV3r1Nrleuez6FUjcsU0Xskd2uTGcmizZD3s/vyehbHJeoS/dwKXGa9bhmn5B/YfWTY/8A4+71Fa/vN/oVpzlkLFwkcXuT0jqkT+Czrn/xf7rU/Z3/AC/t9Sqzb9G/0LOtMU5GYo3hW+S1HRuUjCa+n8S4nHE6mex8D5/C2pkgwkGsMIGhhA1hhA0MJBrDCBpdsK40bTxCCoa5zWao3ssXBv0SCqbG5Y6s/aU3ZvpTLnA5oqMPZ1FdLoaOlZig1tZSRsaWQsqI3Wd1z3X2nitr1cqSngPu9GpKTvJphVzB4mvTjFWipLeaOs8aYGR4aCSQAASSdgAQld2QjaSuyMosRUk0m5RzNc83sLOF7cRI1qTUwdenHlSjoItLHUKk+RCd2SqjEsr2PCRQSkaiHREHiIeFYZZ1hb+BW5t1WW7iQuTM4MYiAqI37q0WJZYteRw6zqKlVsnly702re/sIdDOo8i1SLv7u0qGJMtPrJjK4aLQNGNl76Le/wAJVvhMLHDw5K0vtZUYvFSxFTlvo7EQ5UojIAlA5AFKOAcgcgCgccylHIs2bXspB4M3RuVdmvVZbuJYZdr1v4GoYuben70jSfxH5rzrPE3hd6NrlbtX3MpzXLGNGgaOzXpjRzaLXkA/JX9+T0LX5Mv7GX7uBR47rC3AtPzdf+g+smxX/EbvUV9d3+hV3PWSsXaRxe5PSOiRZcFA2nPATGPONL2haj7PRdqj7NHqU2bNXgtvoWdaQpyMxRvCt8lqOjcpGE19P4lxOOJ1M9j4Hz60ramTZ0CBrDCQaG0oGsMFA0MFINYQKBoYKBCTw2fllL46P0qPi9RPYzvhNfDajbVjDcEdiHelT4mT0LvhddDaiNjNRPYzKsKH5dS+NatTjurz2GSwHWYbTZgsebYr2Pex83fj9YKwyzrMd/Ars16rLdxMhJWqMgCSlFAJQOQBSjgSgcgCUDkcygcgClHIs2bTspB4M3RuVdmvVZbuJYZdr1v4G0VEDZGOY8Xa4WIWPq0o1YOE1dM0sJyhJSi9KK5LhLX8SazeAOZcjzghZ+f2eTf9NTR71/JbxzbR/VDT7mCMKO7cPuz7yZ/86/8At8v5F52j4PP+D1QZDnYxzGVIDX7RufPrvqUillNelB04V7J9Oj+ThPG0pyUpU9K9/wDAhkKfc9x/aRuf0dz89r3va6OaK6pex9v/AE91v5uH32l7T2ns9O08pwo7tw+7PvKP/wDOv/t8v5O/O0fB5/wJuEjfXMLcNo9fpSx+z2nTV8v5EebLsh5/wWHJ9EyBgjYNQ1kna48JPKr/AA2Ghh6ahDo4lXWrSqz5Uj0ruciLxRvCt8lqejcpGE19P4lxOOI1M9j4Hz6CtqZRhgoGsMJBoYKBrDBQNDBQNCBSCNBAoGkphrflL46P0qPi9RPYyRhNfDajb1jDbEfl/elR4mT0LvhddDaiPi9RPYzJ8I7+pfGD0FanHdXnsMngF/cw2m0BY82hXse9j5/7PWCn5Z1mO8r806tLcY+StYZGwJKBQCUo4ElAoBKByAJQOAJSioAlA4s2bPspB4M3RuVdmvVZbuJYZdr1v4Gx5Ur46eF80psyMXNtpOwAcpJAWQqVFTi5S6EX9WrGlBzl0IzqfOTUl53KCFrOASbo99uUhwCp55nNPRFWKSWbVW/6Iq3vudI8f1p/9VN9iX31xeb1V2Lz+o+OY1n2Lz+p7sn4syjO/Qigp3utc2bIABxkl9gnUsyxNWXJhFN7/qd6eLxE3aMV/wC3nXKWJcp05Amp6dul1ptI5p7xD0tbMMVRf4kEvn9R1TE4in+aK/8AbyNfj6tH/qpvsS++uazeq+xef1I8sxrLsXn9TgM49Y1w04aYt4Q0StJ85cbcy7RzSo+lLz+py52rJ6Yq2/6l+w7lqKthE0dxrLXsPXMeOA8e0a1bUK0a0eUi5w2IjXhyokoux3IvFO8K3yWp6NykYTX0/iXE44jUz2PgfPYK2plToCgawwUDQgUg0MFAgYKBoQKBoQKQSxK4YPy2l8cz0qPi9RPYyRhF+PDajcFjDaHgy7vWo8TJ6pXfDa6G1HDFamexmSYPPy+l8YPQVqcd1eewyeA6zDabUsebMr2Pex8/9nrBT8s6zEr8z6tLcY4StYZKwJKUcCSgUElAqQBKBwBKByAKUcASgciz5suykHgzdG5V2a9Vlu4k/Ltet/A0DOff9hAHDPGDy6nH8lhMydqO8sM11FvejNaaBZmcymp0yThp1FlMmQplzwLLGzdY3EB7y1zSdWkBfV/3jV3klemnKDel2LLCWjdHtxrPGYBFcF7ntc0DWWgbTycXnUnOq9NUlC/9TfyOmKs4WKDNTrNRmVcqZG1NOpMJkOpTLnmluP21vAP2cgcp3S/oC0GVO6lu9SflF05rZ6mhq3Loi8U7wrfJKno3KRhNfT+JcTjiNVPY+B89AramWYYKBrDBQNCBQIwgUg0MFAlggUDbBAoEJXC2/qXxzFGxmonsZ3wmuhtRuaxhszw5c3rUeJk9UrthtdHajhidTLYzIcGn5wpfGfkVqsf1eewyuBX9xDabYsebEr2Pex1R3m+sFPy3rMSBmXV5GMkrWmTBJQKCSgcCSgUElAoBKUcgCUDgCUDkWjNifnSDwZujcq7Neqy3cSfl+vW80TOSL0bPHs9VywOaP8DeWOYq9JbfqUKljWTnIr6cSdyNSNkmiY7rXPAPBccSXCQVWvCEuhsnUoJtI0JuT4ALCKLV/Qz2LarC0ErKC+SLDkR7hzQw9qi+7Z7Ev3aj4F8kHJj3FGxPRMjnc1g0WkNdYbATtsshmlGFHEuMFZaHYhVoJS0FbqY1GhIgVIlpzXts6s+r/qLSZM7qe71JGWK0p7vUvquy2IvFW8K7ySp6NykYTX0/iXE44jVS2PgfPAK2pl2EClGhgpBAwUDbBAoG2CBSCBAoEsECgSxL4U39S+Oao2M1E9h3wi/GjtN0CxhsTxZb3tUeJk9Urth9bHajjidVLYzH8FH5wpfGf6larH9XnsMtgesQ2m2rHmvK/j3sdU+C31gp2W9ZiQcx6vIxUla4ylgSUC2BJQKMSgdYAlKKgSUDgCUCgkpRxaM2B+dYPBn6Nyrc16rLdxJ+X65bzR84m9G+PZ6rlgM26vvRZZhqlt+pSKULIzIVNE/h8fKIfDC65d1untJ1LpRe4Oul8Meo1ban+ae30RMXSwqnrR4UfrBLV/LvXFAynYtHyg+Az81kc861uRGrdJV6oKvgQKiLLm066s+r/qLTZL0T3ep1y7pnu9S8q9LQjsRxF9FVsbtfTVDR3zG4BdsNLk1oN964nKsr05L3PgfOTStwZhoMFA1hgoGhApBAwUDbBAoEsOCkEsECgQmMIn5fSeOb+ajY3q89h3wi/GjtN2WMNeeLLW9qjxUnqldcPrY7UccRqpbGY7gc/ONJ4Z9Vy1eYdWnsMxgl/cQ2m3rHmtK/j3sdU+CPWCnZb1mJCzDq8jEbrXGWGJQAxKBbAkpRQSUDgCUCgkpRyQBKBxbM1kZOVIiNjI5nHvaOj6XBVmbO2Ge1E/L1+MjRs4p+Rs8ez1XLA5rqN5PzDVLb9SjUrlkZohUmTOTKnc5GSWvoOBtxpuHq+xrRqW6GTacrF4yXWiVkk1iBpnVtNmtb7FssFilWpzrJWV+CRMjK6bHnrwaYztBsNF9jqOpw1fglqYuMsJ94itGh22MHL+m5Tst1wmlMgBaLAAHWdSyWPxSxVb2iVloRGqSu7kDUuXKCINRlmzZn41Z9X/UWmyXonu9Ttlz0z3epeleFoM4XFjrB1EciAPnbE+SHUdXNTkHRa7SiJ/mhdrYebV3wVtcLXVekp/PaZrEUvZzcSMBUkjhAoEDBQNCBSCBAoEHBQJYK6BLEthSUNrqRzjYCZgJ7+oelRsZFuhNLuO2GaVaLfeb0FizXHhy9IG0tQ5xsBDJc/wBpXbDpurFLvRwxLSpSb7jGsESAZRpCTYbpbzlpAWrx6bw89hmsHorxfvNzCxxrCvZwJAMm1Nza7WtHfLhZTstTeJjYhZg0qEjELrXmXsNdAthiUC2BJQLYElAtgSUo4AlAoJKByRqWZzI5DZq14/ifuIb8LQbvcPOAP7Ss9nVdNxpLs0v0LnLqVk5sns5jrUTPHx+q5ZHM1ehvHZm7UVtRn9LMsrOJWUpknDMosok2Ey84YdeikPLL6oWoylWwUv3cCwou8GwWu+aif6D66SK/4q3u9Qv+FcpU0yzEYkCcyNqplIhEh1JlrzVvu6t+r/qrR5QrKe71JWVO8p7vU0BXRcCQBV8dYTblCEFpDKmIExPOxw4WO5Dx8B895+Axrw09OmL6fqiLisMq0feYhX0M1PI6Gdjo5G7WuHBxg8I5QtXTqQqR5UHdFDUpyg7SWk4grocwgUDbBApBLDgoEsFdAgV0CWHa61iNRGsEbQUgGi5Czl6EbWVcT3uaLCSPRu4D6QPCqPEZPypN0pWXcy2oZm4xtNX95FYvxy+sZuMTDFAdb7m75LbAbbByKTgstjQly5O8uBwxeOlWXJSsipRylrg5pIc0hzSNoI1gqzaTVmV60O6NHyTnOaIw2pheZALF8WjZ/KQTqKoa2StyvTlo95c0s1tG046fcVzGGMJK+zGt3KBh0gy93Odxu9in4HARw2lu8iHi8ZKu7dCKvdWBDsMSgLDEoFBJQKCSlFsCSgcCSgWxZcHYPmr3h5Do6UH48pHXgbWx8Z4L7B+Cr8bj4YdWWmXd9SbhsJKq7voNzo6VkMbIomhkcbQxjRsDQsnOcpycpPSy9jFRVkV7OJRPmoH7mC50T2Slo1ktFw7mBv5lBx1Nzou3ZpIWZU5ToPk9mkyWnnss1OBnadSxJQ1KjSgTIVS/YTr4hQTaT2gtMpcCQCAWi3Or3LqkIYWSb7y3w1WPsnd94LK+P/w5+O3S0Cy1xpaensskjUhzdyb6ejzE9ovu17lFmqVRRplXOqR1RUKRCBDqVDQ81VC9kM87gQ2dzGsv/M1mldw5Lut5loMspuMHJ9voXGUUpRhKb7beRe1ZluJACQB4crZHpqpuhURMlbwaQ+M3la4a2nvLrSr1KTvCVhk6cZq0lcqNVmsoXG7JKiIfRD2PA+02/wCKsoZzXXSkyHLLqT6Gzj1KKXumo5ovYn891fAvMZzZT72LqU0vdNRzRexHPdXwLzDmyn3sfqVUvdNRzRexHPdXwLzE5rp97H6ldL3RUc0XsRz3V8C8w5rp97F1K6buio5ovYjnur4F5hzXT8TH6llN3RUc0XsRz3V8C8w5rp+Ji6llN3RUc0XsRz3V8C8xOaqfiYupbTd0VHNF7EnPVXwLzDmqn4mLqW03dFRzRexHPVXwLzDmqn4mLqWU3dFRzR+xLz1V8C8w5qp+Ji6llN3RUc0XsRz3V8C8w5qp+Ji6llN3RUc0XsRz1V8C8xea6fiY3Urpu6Kjmi9iOe6vgXmHNdPxMXUqpe6ajmi9iOe6vgXmHNdPvY3Uppe6ajmi9iOe6vgXmLzZT72N1KKXumo5ovYjnur4F5hzZT72LqT0vdNTzRe6k57q+BeYvNtPvZKZLzdZOgIc6N07h292m37AAafOCo9XNcRU0J22fXpOtPA0odl9pbI2BoDWgADUABYAcQCrrt6WTAkAMUAQ9RhWgkcXvpotIm5LQWXPHZpAUeWFoyd3FEWWCoSd3BADCOTxspmfaf7U37lQ8CBYGgv0BfBSg7nZzv8Aak+44fwIPudDwi+ClB3Oznf7UfccP4EH3Oj4QThLJ/czPtP9qFgqHgQfcqHhEzCOTgQRSxXHHpOHMTYpywlFfpQiwOHX6ETUbA0AAAACwAFgByBSErEpK3QElFEgBIASAEgBIASAEgBIASAEgBIASAEgBIASAEgBIASAEgBIASAEgBIASAEgBIASAEgBIASAEgBIAS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data:image/jpeg;base64,/9j/4AAQSkZJRgABAQAAAQABAAD/2wCEAAkGBw8QDw8PDxAPEA8PEA8ODxAPDw8PDw8OFRUXFxUVFhUYHSggGBolGxUVIjMhJSkrLi4wFx8zODMsNygtLisBCgoKDg0OGhAQFysmHSUtLS0wLSstLS0tLS8tLSstLS0tKy0vLSstKy0tLSstLS0tLS0rLSstLS0tLS0tLS0rLf/AABEIAMMBAwMBEQACEQEDEQH/xAAcAAABBQEBAQAAAAAAAAAAAAACAAEFBgcDBAj/xABNEAABAwIBBQcOCwgCAwEAAAABAAIDBBEGBQcSITETNEFRYZGzFzI1U1RxcnN0gbGy0dIWIiQlUoSSk6HBwxQjM0JigoPC4fAVQ6Im/8QAGwEAAQUBAQAAAAAAAAAAAAAAAAECBAUGAwf/xAA9EQACAQICBQkFBwQDAQEAAAAAAQIDEQQFITNxgbESFTE0QVFSocETYXKR0QYUIzJCguEiJEPCJVPwFjX/2gAMAwEAAhEDEQA/ANxQAkAePKWVIKZm6VErImbAXuAueIDaTyBdKVKdV8mEbv3DJzjBXk7FUqs6GT2GzG1Ev9TIw1v/ANkH8FYwyfEPpst/0IcsxpLouzz9VWj7RVc0XvLpzLW8S8/oM5zp9zH6qlH2ip5oveRzLW8S8/oHOlLufkOM6dH2ip5oveRzLW8S8/oJzpS8LH6qVH2ip5oveScy1vEvP6BzrS8L8hdVKk7RU80XvI5lreJef0E51peF+Q/VRpO0VPNF7yOZa3iXn9A51peF+QuqhSdoqeaL3kcy1vEvP6BzrS8L8hdVCk7RU80XvI5lreJef0Dnal4X5C6qFJ2ip5oveRzLW8S8/oHOtLwsXVRpO0VPNF7yOZa3iXn9A51peF+QuqjSdoqeaL3kcy1vEvP6BzrS8L8huqjSdoqeaL3kcy1vEvP6BzrS8L8hdVKj7RU80XvI5lreJef0F51peF+Q3VTo+0VPNF7yXmWt4l5/QOdaXhfkN1VKPtFTzRe8jmWt4l5/QOdKXcxdVWj7RVc0XvI5lreJef0F50pdzG6q1H2iq5ovfScy1vEvP6BznT7mS2S8f5NnIbuxhcdjZ27mL+F1v4qNVyzEU9PJuvdp/kkU8bRn222loa4EXGsHWCNhCgEodACQA2kgBaQQFhaQ40ALSHGgBaQQAtJADoASAEgCtY2xUzJ8IIAfUS3EMZOrle7+kfjsU3A4J4mfdFdL9CNicQqMfeYjlPKM1TKZp5HSSO4XHUBxNGwDkC1lKjClHkwVkUFSrKo7yZ5gF1OQQCBtwgEglwgECXCAQJceyBB7IEuPZAXJDJmRKqp/gQySDYXAWYDyuOpcKuIpUvzySOlOlUqO0ItklNgjKTRf9nJ5GvY53MCuEcywzduXxOzwWISvyH5EDPTvjcWSNcxw2te0tcPMVMjJSV07oiu6dmc7JwXGsgLjWQLcEhAtwSEC3GIQLcAhKOuCQgW5acG4zmoXtjeXSUhNnRnWYx9KPi8HYVXY7L4YhcpaJd/ftJ2FxcqTs+g2+lqWSsZJG4PY9oexw1hzTrBWUlFxk4yWlF9Fpq6IDH+XX0NBLNHbdXFsUROsNe7+a3IAT5guFafIjdE/LcKsTiFCXR0s+fKuplmeZJnvke7WXPcXOPnKq223dm+o0Y048mKsvcAGpCQolyzfYMblF0j5XuZBDog6FtN7zr0QTsFtp5Qu1Cj7Ru/QVGb5m8FGMYK8n39CR784GAY6GEVNM97og5rJGSEEs0tjgQBqvq84T6+HUFddBHyjOJYqp7KqkpWumu0z8tUaxoHEZj3McHMc5rmm7XNJa4HkI2JVoOM6akrNaDcc1OJJa2mkjncXzUzmNLztfG8HQLuM3a4X5ArHD1HONn2GIznBRw9VOGhS7Pei8qQU4zjZAHzxinLDq2smqCTol2jEPowt1NH598lbXCUFQpKHb27TNYmr7So5EWApJHDAQNCASDQgECBAIEuEAgS49kglxwECFtwFhcVkhlmB/Z4iARs3R+3R73H5lWZjjfYR5MfzPy95PwGE9vK8vyrz9xr0EDGNDGNDWtFmtaAAByBZeUnJ3k7s0sYRguTFWQdkg4h8R4ehrYy2RoEgH7uUD4zD3+EcilYXF1MPK8ejtX/u0iYrCQrx09PYzEso0L4JZIZBZ8bi0+0chWvp1I1IKcehmWnCUJOMlpR5rJ40YhAtwSEotxiEC3AIQOBIQKCQlHXAIQKapmeywXMmo3m+5/vobnYxxs9vmNj/AHFZ3OaCUo1V26GXWXVW04PsPZnm7Gt8pi9V6zWK/JvNf9n+tbn6GJtCrjcxR3p4HPc1jGlz3kNa1ouXOOoADjR0j24wi5SdkjWcAZGypk4vElM18E2i5zWzRCRjxsIubHVqIvxKbQhUpvStDMfnGLwONScalpR9zs1/7oPfjyhylXQingpgyLSD5HSTRBzyNjQASAL69vAE+vGpNWSI+UVsHhKjq1al5WsrJ2Xl0mO5SyfLTyvhmYWSMNnNP4HlHKoDTi7PpNtRq068FUpu6Z43BIEkajmLGvKH1T9ZTcH+rcZL7SrVfu/1NXU0yxHYilLKKre3aymncO+I3ELthoqVaCfa1xOdZ2pyfuZ86NC3BlmGAgawgEg0MBAgQCBtwgEglwgECDgIEuEAgS5tmB6UR5PpgP5m7o7lc439iyGYzcsTK/ZoNXl0FHDxt26SfUImiQAkAZTnVpA2rikA1yxDS5S0kei3MtLk026Li+xmbzaCjWUl2opNlblXcYhAoJCBQSEo64JCBbgkIFAIQOBISji15rJC3KkQH88czT3tHS9LQqzNlfDP3NE/L3+Mi555OxrfKYvVesVivybzefZ7rf7X6GKtCrzeRRY8Aj5zo/G/6ldKOsjtIWbr+xq7Df45dIvFusIaeU6Id+atbnmrjZJ9/wBbCmfoi/K1v2iB+aVuwkY8p2MWzuj5y+rxelyrMVrNyN99m+pfufoUZwXAu5I1HMZtyh9U/WUzB/q3epj/ALTf4v3f6mqqcZUi8U7wrvJKno3KRhNfT+JcTjiNVPY+B88gLbGXYYCQaGAgaEAgaEAkEDAQNCAQJcIBAlxwECGx4Ar2y0MTR10N4nDits/BZPM6ThiG+x6TVZZVU6CXatBZVXlgJACQBkucuuEtYGNNxBGGG30ydIj8QtRlNJwoXfa7mXzWqp17LsVioEK0K0YhAtwSEDrgkIFBIQKgCEo4AhA4AhAqLRmxHzpB4M/RuVdmvVZbuJPy/XLfwLrnk7Gt8pi9V6xOL/JvN99net/tfoYs1V5vYljwD2To/G/6ldKOsiQs46jV2eqN5pevn8Y3o2K0XSzzep+WGz1YVZ1o8OL12pWJS/NufBmNZ3uyP1eL0uVbitZuN39mupfufoUZy4F5I1DMbtyh9U/WUzB/q3epj/tP/i/d/qaqpxlCLxTvCt8kqejcpGE19P4lxOOI1U9j4Hz2AtqZUMBA1hgIEYQCQaGAgaEAgS4QCBoQCQQIBAlyawxl2Sil0wNKN9hIz6Q4xyhRMZhI4iFn0roZKwmLlh58pdHajWMk5dpqlodFK0nhYTovaeItKy9bC1aLtOP0NTQxdKsrxlu7SRc8AXJAHGSAFwSb6CQ5JdLKlifGkMDXR07hLMRa7dbI+UnhPIrTB5ZOo1KorR82VOMzSFNONN3l5IyyVxc4ucSXOJcSdpJ2laVJJWRmnJt3ZzISijEIFBISigEIFTBIQOAISioEhA5HMhA5FozZdlIPBm6Nyrs16rLdxJ+X69b+Bc88vY1vlMXqvWJxX5N5v/s91v8Aa/QxRpVebuLPTS1D43tkjcWPY4OY5uotcNhCNK0ofKEakXCSunoZtOb7KE0uTZqiR5fMZJ3F7rXJawW9AVhh5N02306TBZ1h6dPGxpQVo2jo3jS5Tnlw+6pe8mcwbpugAadNsmoi2obAkc26HKvpsOjhqVPN1Riv6OVa3usY5lLKEtRI6WeR0kjrAudtsNQHIoDk5O7ZuaNGnQgqdONl3HicUBJmo5jNuUPqn6ymYP8AVuMh9pv8X7v9TVVOMqReKN4VvktT0blIwmvp/EuJxxGpnsfA+fAtqZQ6AIGsIBINYYCBAwEDWGAgaEAkEJzDWG5a15DPiRMtpyEXA5AOEqHi8bDDR06W+hErC4OeJlaOhLpZe4M3tEBZzpnnhOkG/gAqWWcV29CSLqOT0EtLbOvwAoOKX7z/AITed8R7vkP5ow/v+Y7cBUINxuwPGJLH0I52r+75BzRh13/MN+CKRws51QRxGZxCas0rLoS+Q55XRfS38zn8AKDil+8/4T+d8R7vkN5nw/v+YvgBQcUv3n/CTnfEe75BzRh/f8yMytm6jLS6lkeHjWGS2LXcmkBqUijnMr2qx0d6I1fJla9KWnuZnlVTPje6ORpa9hLXNO0EK+hOM4qUXdMopRcW4yWlHAhPEBIQOAIQKgCEDgCEo5AOCByLPmz7KQeDN0blXZr1WW7iT8u1638C455j82t8pi9V6xWK/JvN9kD/ALrc/QxJpVcbmLOgKDspGz5sz8zTeFU+qFPw2qe8xGev/kY7I8TnEf8A8ufJndIU1dW3DpP/AJv93oY65yhG1bObig5SZqWYo68ofVP1lNwf6txkvtK9V+7/AFNXU0y5GYo3hW+S1HRuUjCa+n8S4nHE6mex8D59aFtTJsMIGsMJBoYCBGGAgYGAkECAQNNrwhSNioqdrRbSjbI7lc/WT+Kx+OqOeIm332+RsMvpqGHhbtV/mTKiE0SAEgBIASAEgBIAzLOlSNbPDKBZ0rHB3KWEWPMQPMtFk1RunKL7HxM1nNNRqxku1cCjkK5KhAEJRwJCBUAUDgCEDkAUo5FmzadlIPBm6Nyrs16rLdxLDLtet/A1PF+QhX0ctMXaDnaLo32voyNN2k8nAeQlY+pDlxsa3BYp4asqltuww+qwNlSN5YaSV9j10VpGOHGCPz1qvdCouw2lLNsJJX9olt0ADB+U+4qj7spvsZ+FndZrhP8AtXzLthWqylRUM9I7JlS9zjIYnhtmgvbY6Y5NupSKbnCDjyWUuOhhMTiY1lXikrX3dwMc+Uhkg5N/8ZU7pomISBvxNzLtK9tulwf9skXtPZcjkiyjhHj/AL17eNum3be1vkUs4Pyn3FUfdlcPYz8JcvNcJ/2r5iZgrKjiGiinudmk0MHnLiAEqoz8JznmuESv7RGxZu8LHJ1M5shDp5nCSYt1tbYWawHhtr18ZKn0aXIjp6TIZnjvvdW6/Kuj6lrXYrSMxRvCt8lqOjcpGE19P4lxOOJ1M9j4Hz8FtTJBhA1hhIIdGhAxhBA06NCQRhAIGm55B3pTeIi9ULF4rXT2vibbCaiGxcD3rgSBIASAEgBIASAEgDPM63XUnem9LFf5J0T3epnc8/NDf6GfkK8KMAhA5AEJRyAKByAKBwBSjkWbNp2Ug8Gbo3KuzXqst3EsMu1638DaybC52LJt2NIRUuIqVpI0ybcLWkjn4VVzzjCRduVfYibHL68lfk+YPwlpuN/2Cm894TxP5Duba/cvmL4SU3G/7BSc94TxP5BzdX7l8xfCSm43/YKOe8J3v5Cc3V+5fMXwlpuN/wBgpee8J4n8heba/cvmJuJKUm2k4cpY6yVZzhG7cp/JiPLa6XR5krFK1wDmkFpFwRrBCs4TjNKUXdMhSi4uzWkNOEIzFG8K3yWo6NykYTX0/iXE44nUz2PgfP4W1MkwwkGsMIGs6BA0MIGsMJBoYQNNxyDvSm8RF6oWLxOuntfE2+E1ENi4AZbqnxMiLDYuqIIzqB+I54Dhr5EuGpxnKSl4W/khuLqypxi49sorc2SIUclDoASAEgCNy9VPijY6M2JmgYdQPxXPAI18hUjDU4zm1Lub+SIuLqypwTj3xXzaRJKOSjPc6vXUvem9LFfZL0T3epnc8/NDf6FAKvSjQDkCoApRxzcgcgCgeAUo5Flza9lIPBm6Nyrs16rLdxLDLtet/A1PFcpbTEDVpuaw+DrJ9C89zqpKGFdu1pGzy2ClXV+xXKU0LFNmiOrWJjY1ssWFqSNxe9wBc2waDrtfhstHkGHpVHKpJXatb6lRmVaatFPQz04mpI9z3QAB4cBcatIHgKlZ9hqSo+1StJNLbc45dWn7TkX0FVcxZJMvEzk5qemPRaMFyktlYetaWuHJpXv6q1X2fqycJwfQrP53+hSZtBKUZdrv5FlWhKkjMT7wrfJajo3KRhNfD4lxOOJ1M9j4GABbUyTDCQYwwgawwgadAkGsMIGsMJBpuGQd6U3iIvVCxmJ109r4m4wmohsXA8uI3gshtwVVMdhtqeE/Bu0pfDLgcscm4R+KPEld1HL9l3sUUmhtcDsQA0kgaC5xsBtKAObKqMtc4OBa3rjr1IAhcS10RhZZ43xTHh7Y1S8G7VH8MuDIWOV6a+KPFE6yVrhpNII4xrCiE0zvOdVRvdS6L2mwl4/6VeZNJRU7+71M/ncHKULe/wBCjajsIPeKvIzi+go3CS6UA6w2kDvngQ6kU7MdGnJq6OZLfpN50e1iP9lIEt4E+6tcSzvY5kj6TedM9rHvOqpyANjsIPDqKVVIt2Q7kNK5Zs27bZTgJ2aM3RuUDNJL7tJbOJOy6L9ut/A03F292+Mb6HLzvPeq716m1yvXPZ9CpxtWLbLyTPXSU5e9rBtcQO8n0KLrVI010t2OFWpyIuXcWijyMIjpMlkBtY9bYjvWWww2TLDy5VOrJPdw0lLVxjqK0oq28OsyVuttOWQ22ABgA81l0xWVfebe1qydtiXAZSxXsvyxXmVrKVHuUhZe+wg7LgrI47CvC1nTvf3lzh6/tYco8D2qKmS0ywYLGuf/ABf7rU/Z3/J+31KrNv0b/Qs60xTEZifeFb5LUdG5SMJr4fEuJxxOpnsfAwALamSDakGMMIGs6BA0MJBrDCBoYQNNsyKT+y0zRqJp4zc8A0R+KxeJ109r4m4wmohsXA4YlIbFByVNNYcdnhPwjtKXwy4HPGRvGPxR4kjBVhxsRa+zXdRSYdH3aS4bDbSH4XCACnYHNIIuCNYQBGZEYHRyB2sEgEeZAHjxPRQthYdED5RT3JJ2bo2/CpWDty3fulwIeNv7NW8UeKPVkcjdJWtvoEEi/Few/BRSYU7OZBE19MGhgIEtwXax1ttpV3lCjafK93qUOcuXKhyff6FDfYPbo2vcXtrF7+xWkrX/AKSrjdx/qGkAL2jaCB+adNf1iU/yDSRCzvi2sCb69vAnzpxUboITk3pObf4Z7zx5v+kpsX+Gzp+tARxgtB0bnXfbxohGLWkWUpJ6BFtv5QOC+tdoQgndDXKVrMsmbh18pQA/Rm6Nyg5pG2Gk9nEm5dK9db+Bp2Lf4DfGN9Dl51n3Vd69TaZZrns+hVowsUy7kSWRx+/i8JTMr65T2kPFP8KWwt8btbuQgDmB/Nb+nJuUk+x+iZQtWSHlNh52jnICWrJxjdd64oSKuVjEY/fnwG/msVn/AFzci5wGq3shZAqhFjEnsG7Z/wDF/utT9nP8v7f9iszX9G/0LMtOU5GYn3hW+S1HRuUjCa+HxLiccTqZ7HwMAC2pkmGEgxhtQNZ0CBoYSDWGEDWGEDTbMhfwKXyaP0NWLxOuntfE3GE1ENi4HnxVHpRw22ipp7ct3BOwqvKXwvgNxbtGPxR4nqpKV+kHO1AcoJJUYlHtqOtPm9KADfsPeKAITJ0xZBK4bQW275ACAIzK9IZIGSPcTepp224f4rRtOxSsGrzfwy4EPGu1NfFHii1U9OyMWaLX28JPfKikwz7OnAzdKZ1rlwlvcu4NAcavMngpKd/d6lBnU3GULe/0KC8aLmkcO0cl7FWklyJaCrg+XHSBO272i/ABfzlLUV5hT0QOU0VhcEnXruLfmknTcR8KikG+2ibahoEgci6O3s9A2N/aaTztibYE3ub7CBwkcXImwp8pXudJVOS7CDQL2vrttIP5LtCmou4yVTlKxZs2vZODwZujcoea9Wlu4k3Ldet/A1DFv8AeMb6HLzjPuq716m1yzXPZ9CqxrFMu5EhkyQNljc42AcLniUnL5xp4mE5OyTImJi5U5JdxbaaVrtMtII0to2amhb3D1YTc5Rd1fp2JFFOLjZNdnqx6iVoZpEjRBaSeC2kEuIqQjS5bei6070JCLcrW06eBWcvStdMS0gjRaLjWLrF51VhVxTlB3VktBc4KLjSs0RD1VonxJ7B22f8Axf7rVfZz/L+31KvNf0b/AELMtOVBGYo3hW+S1HRuUjCa+n8S4nHE6mex8D5/C2pkmGEg1nQIGsMIGBhINZ0CBrCCBDbciNJpqVzSP4EY16wRoj2LF4rXT2vibfCaiGxcDxYkheWwkvAvU07QADYXf307Cq8pfC+AzFtKMfijxJAUL/pjmKjEs9O5vIDXFttVyAblAHZw1IAjosmERPj0xd5ab6J1Wty8iAIfEGTnshZ+9sN3p9QDgNcjeVSsIrzex8GRMa0qab8UeKJ2jpXsLtKQvuLDrtR49ZUUlmfZyKV7HUwdM4nRl+lxt/qV1lEHJTt7vUoc5moyhf3+hShHY6RcXHlFtfBwq6jR06WUzrK2hDOaNJrr7Ba1u/w35UsqbcrhGolGwB2EHYRb2LpOPKVhIS5LuDYBuje+oi+jsv5++mKm+TY6+0XKucrWAF72vwW4SU+nHkqwTkpO4BXQRFmza9lIPBm6Nyrs16rLdxLDLdet/A0/Fx+Tt8Y30OXnOfdV3r1Nrleuez6FUjcsU0Xskd2uTGcmizZD3s/vyehbHJeoS/dwKXGa9bhmn5B/YfWTY/8A4+71Fa/vN/oVpzlkLFwkcXuT0jqkT+Czrn/xf7rU/Z3/AC/t9Sqzb9G/0LOtMU5GYo3hW+S1HRuUjCa+n8S4nHE6mex8D5/C2pkgwkGsMIGhhA1hhA0MJBrDCBpdsK40bTxCCoa5zWao3ssXBv0SCqbG5Y6s/aU3ZvpTLnA5oqMPZ1FdLoaOlZig1tZSRsaWQsqI3Wd1z3X2nitr1cqSngPu9GpKTvJphVzB4mvTjFWipLeaOs8aYGR4aCSQAASSdgAQld2QjaSuyMosRUk0m5RzNc83sLOF7cRI1qTUwdenHlSjoItLHUKk+RCd2SqjEsr2PCRQSkaiHREHiIeFYZZ1hb+BW5t1WW7iQuTM4MYiAqI37q0WJZYteRw6zqKlVsnly702re/sIdDOo8i1SLv7u0qGJMtPrJjK4aLQNGNl76Le/wAJVvhMLHDw5K0vtZUYvFSxFTlvo7EQ5UojIAlA5AFKOAcgcgCgccylHIs2bXspB4M3RuVdmvVZbuJYZdr1v4GoYuben70jSfxH5rzrPE3hd6NrlbtX3MpzXLGNGgaOzXpjRzaLXkA/JX9+T0LX5Mv7GX7uBR47rC3AtPzdf+g+smxX/EbvUV9d3+hV3PWSsXaRxe5PSOiRZcFA2nPATGPONL2haj7PRdqj7NHqU2bNXgtvoWdaQpyMxRvCt8lqOjcpGE19P4lxOOJ1M9j4Hz60ramTZ0CBrDCQaG0oGsMFA0MFINYQKBoYKBCTw2fllL46P0qPi9RPYzvhNfDajbVjDcEdiHelT4mT0LvhddDaiNjNRPYzKsKH5dS+NatTjurz2GSwHWYbTZgsebYr2Pex83fj9YKwyzrMd/Ars16rLdxMhJWqMgCSlFAJQOQBSjgSgcgCUDkcygcgClHIs2bTspB4M3RuVdmvVZbuJYZdr1v4G0VEDZGOY8Xa4WIWPq0o1YOE1dM0sJyhJSi9KK5LhLX8SazeAOZcjzghZ+f2eTf9NTR71/JbxzbR/VDT7mCMKO7cPuz7yZ/86/8At8v5F52j4PP+D1QZDnYxzGVIDX7RufPrvqUillNelB04V7J9Oj+ThPG0pyUpU9K9/wDAhkKfc9x/aRuf0dz89r3va6OaK6pex9v/AE91v5uH32l7T2ns9O08pwo7tw+7PvKP/wDOv/t8v5O/O0fB5/wJuEjfXMLcNo9fpSx+z2nTV8v5EebLsh5/wWHJ9EyBgjYNQ1kna48JPKr/AA2Ghh6ahDo4lXWrSqz5Uj0ruciLxRvCt8lqejcpGE19P4lxOOI1M9j4Hz6CtqZRhgoGsMJBoYKBrDBQNDBQNCBSCNBAoGkphrflL46P0qPi9RPYyRhNfDajb1jDbEfl/elR4mT0LvhddDaiPi9RPYzJ8I7+pfGD0FanHdXnsMngF/cw2m0BY82hXse9j5/7PWCn5Z1mO8r806tLcY+StYZGwJKBQCUo4ElAoBKByAJQOAJSioAlA4s2bPspB4M3RuVdmvVZbuJYZdr1v4Gx5Ur46eF80psyMXNtpOwAcpJAWQqVFTi5S6EX9WrGlBzl0IzqfOTUl53KCFrOASbo99uUhwCp55nNPRFWKSWbVW/6Iq3vudI8f1p/9VN9iX31xeb1V2Lz+o+OY1n2Lz+p7sn4syjO/Qigp3utc2bIABxkl9gnUsyxNWXJhFN7/qd6eLxE3aMV/wC3nXKWJcp05Amp6dul1ptI5p7xD0tbMMVRf4kEvn9R1TE4in+aK/8AbyNfj6tH/qpvsS++uazeq+xef1I8sxrLsXn9TgM49Y1w04aYt4Q0StJ85cbcy7RzSo+lLz+py52rJ6Yq2/6l+w7lqKthE0dxrLXsPXMeOA8e0a1bUK0a0eUi5w2IjXhyokoux3IvFO8K3yWp6NykYTX0/iXE44jUz2PgfPYK2plToCgawwUDQgUg0MFAgYKBoQKBoQKQSxK4YPy2l8cz0qPi9RPYyRhF+PDajcFjDaHgy7vWo8TJ6pXfDa6G1HDFamexmSYPPy+l8YPQVqcd1eewyeA6zDabUsebMr2Pex8/9nrBT8s6zEr8z6tLcY4StYZKwJKUcCSgUElAqQBKBwBKByAKUcASgciz5suykHgzdG5V2a9Vlu4k/Ltet/A0DOff9hAHDPGDy6nH8lhMydqO8sM11FvejNaaBZmcymp0yThp1FlMmQplzwLLGzdY3EB7y1zSdWkBfV/3jV3klemnKDel2LLCWjdHtxrPGYBFcF7ntc0DWWgbTycXnUnOq9NUlC/9TfyOmKs4WKDNTrNRmVcqZG1NOpMJkOpTLnmluP21vAP2cgcp3S/oC0GVO6lu9SflF05rZ6mhq3Loi8U7wrfJKno3KRhNfT+JcTjiNVPY+B89AramWYYKBrDBQNCBQIwgUg0MFAlggUDbBAoEJXC2/qXxzFGxmonsZ3wmuhtRuaxhszw5c3rUeJk9UrthtdHajhidTLYzIcGn5wpfGfkVqsf1eewyuBX9xDabYsebEr2Pex1R3m+sFPy3rMSBmXV5GMkrWmTBJQKCSgcCSgUElAoBKUcgCUDgCUDkWjNifnSDwZujcq7Neqy3cSfl+vW80TOSL0bPHs9VywOaP8DeWOYq9JbfqUKljWTnIr6cSdyNSNkmiY7rXPAPBccSXCQVWvCEuhsnUoJtI0JuT4ALCKLV/Qz2LarC0ErKC+SLDkR7hzQw9qi+7Z7Ev3aj4F8kHJj3FGxPRMjnc1g0WkNdYbATtsshmlGFHEuMFZaHYhVoJS0FbqY1GhIgVIlpzXts6s+r/qLSZM7qe71JGWK0p7vUvquy2IvFW8K7ySp6NykYTX0/iXE44jVS2PgfPAK2pl2EClGhgpBAwUDbBAoG2CBSCBAoEsECgSxL4U39S+Oao2M1E9h3wi/GjtN0CxhsTxZb3tUeJk9Urth9bHajjidVLYzH8FH5wpfGf6larH9XnsMtgesQ2m2rHmvK/j3sdU+C31gp2W9ZiQcx6vIxUla4ylgSUC2BJQKMSgdYAlKKgSUDgCUCgkpRxaM2B+dYPBn6Nyrc16rLdxJ+X65bzR84m9G+PZ6rlgM26vvRZZhqlt+pSKULIzIVNE/h8fKIfDC65d1untJ1LpRe4Oul8Meo1ban+ae30RMXSwqnrR4UfrBLV/LvXFAynYtHyg+Az81kc861uRGrdJV6oKvgQKiLLm066s+r/qLTZL0T3ep1y7pnu9S8q9LQjsRxF9FVsbtfTVDR3zG4BdsNLk1oN964nKsr05L3PgfOTStwZhoMFA1hgoGhApBAwUDbBAoEsOCkEsECgQmMIn5fSeOb+ajY3q89h3wi/GjtN2WMNeeLLW9qjxUnqldcPrY7UccRqpbGY7gc/ONJ4Z9Vy1eYdWnsMxgl/cQ2m3rHmtK/j3sdU+CPWCnZb1mJCzDq8jEbrXGWGJQAxKBbAkpRQSUDgCUCgkpRyQBKBxbM1kZOVIiNjI5nHvaOj6XBVmbO2Ge1E/L1+MjRs4p+Rs8ez1XLA5rqN5PzDVLb9SjUrlkZohUmTOTKnc5GSWvoOBtxpuHq+xrRqW6GTacrF4yXWiVkk1iBpnVtNmtb7FssFilWpzrJWV+CRMjK6bHnrwaYztBsNF9jqOpw1fglqYuMsJ94itGh22MHL+m5Tst1wmlMgBaLAAHWdSyWPxSxVb2iVloRGqSu7kDUuXKCINRlmzZn41Z9X/UWmyXonu9Ttlz0z3epeleFoM4XFjrB1EciAPnbE+SHUdXNTkHRa7SiJ/mhdrYebV3wVtcLXVekp/PaZrEUvZzcSMBUkjhAoEDBQNCBSCBAoEHBQJYK6BLEthSUNrqRzjYCZgJ7+oelRsZFuhNLuO2GaVaLfeb0FizXHhy9IG0tQ5xsBDJc/wBpXbDpurFLvRwxLSpSb7jGsESAZRpCTYbpbzlpAWrx6bw89hmsHorxfvNzCxxrCvZwJAMm1Nza7WtHfLhZTstTeJjYhZg0qEjELrXmXsNdAthiUC2BJQLYElAtgSUo4AlAoJKByRqWZzI5DZq14/ifuIb8LQbvcPOAP7Ss9nVdNxpLs0v0LnLqVk5sns5jrUTPHx+q5ZHM1ehvHZm7UVtRn9LMsrOJWUpknDMosok2Ey84YdeikPLL6oWoylWwUv3cCwou8GwWu+aif6D66SK/4q3u9Qv+FcpU0yzEYkCcyNqplIhEh1JlrzVvu6t+r/qrR5QrKe71JWVO8p7vU0BXRcCQBV8dYTblCEFpDKmIExPOxw4WO5Dx8B895+Axrw09OmL6fqiLisMq0feYhX0M1PI6Gdjo5G7WuHBxg8I5QtXTqQqR5UHdFDUpyg7SWk4grocwgUDbBApBLDgoEsFdAgV0CWHa61iNRGsEbQUgGi5Czl6EbWVcT3uaLCSPRu4D6QPCqPEZPypN0pWXcy2oZm4xtNX95FYvxy+sZuMTDFAdb7m75LbAbbByKTgstjQly5O8uBwxeOlWXJSsipRylrg5pIc0hzSNoI1gqzaTVmV60O6NHyTnOaIw2pheZALF8WjZ/KQTqKoa2StyvTlo95c0s1tG046fcVzGGMJK+zGt3KBh0gy93Odxu9in4HARw2lu8iHi8ZKu7dCKvdWBDsMSgLDEoFBJQKCSlFsCSgcCSgWxZcHYPmr3h5Do6UH48pHXgbWx8Z4L7B+Cr8bj4YdWWmXd9SbhsJKq7voNzo6VkMbIomhkcbQxjRsDQsnOcpycpPSy9jFRVkV7OJRPmoH7mC50T2Slo1ktFw7mBv5lBx1Nzou3ZpIWZU5ToPk9mkyWnnss1OBnadSxJQ1KjSgTIVS/YTr4hQTaT2gtMpcCQCAWi3Or3LqkIYWSb7y3w1WPsnd94LK+P/w5+O3S0Cy1xpaensskjUhzdyb6ejzE9ovu17lFmqVRRplXOqR1RUKRCBDqVDQ81VC9kM87gQ2dzGsv/M1mldw5Lut5loMspuMHJ9voXGUUpRhKb7beRe1ZluJACQB4crZHpqpuhURMlbwaQ+M3la4a2nvLrSr1KTvCVhk6cZq0lcqNVmsoXG7JKiIfRD2PA+02/wCKsoZzXXSkyHLLqT6Gzj1KKXumo5ovYn891fAvMZzZT72LqU0vdNRzRexHPdXwLzDmyn3sfqVUvdNRzRexHPdXwLzE5rp97H6ldL3RUc0XsRz3V8C8w5rp97F1K6buio5ovYjnur4F5hzXT8TH6llN3RUc0XsRz3V8C8w5rp+Ji6llN3RUc0XsRz3V8C8xOaqfiYupbTd0VHNF7EnPVXwLzDmqn4mLqW03dFRzRexHPVXwLzDmqn4mLqWU3dFRzR+xLz1V8C8w5qp+Ji6llN3RUc0XsRz3V8C8w5qp+Ji6llN3RUc0XsRz1V8C8xea6fiY3Urpu6Kjmi9iOe6vgXmHNdPxMXUqpe6ajmi9iOe6vgXmHNdPvY3Uppe6ajmi9iOe6vgXmLzZT72N1KKXumo5ovYjnur4F5hzZT72LqT0vdNTzRe6k57q+BeYvNtPvZKZLzdZOgIc6N07h292m37AAafOCo9XNcRU0J22fXpOtPA0odl9pbI2BoDWgADUABYAcQCrrt6WTAkAMUAQ9RhWgkcXvpotIm5LQWXPHZpAUeWFoyd3FEWWCoSd3BADCOTxspmfaf7U37lQ8CBYGgv0BfBSg7nZzv8Aak+44fwIPudDwi+ClB3Oznf7UfccP4EH3Oj4QThLJ/czPtP9qFgqHgQfcqHhEzCOTgQRSxXHHpOHMTYpywlFfpQiwOHX6ETUbA0AAAACwAFgByBSErEpK3QElFEgBIASAEgBIASAEgBIASAEgBIASAEgBIASAEgBIASAEgBIASAEgBIASAEgBIASAEgBIASAEgBIAS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0" name="AutoShape 8" descr="data:image/jpeg;base64,/9j/4AAQSkZJRgABAQAAAQABAAD/2wCEAAkGBw8QDw8PDxAPEA8PEA8ODxAPDw8PDw8OFRUXFxUVFhUYHSggGBolGxUVIjMhJSkrLi4wFx8zODMsNygtLisBCgoKDg0OGhAQFysmHSUtLS0wLSstLS0tLS8tLSstLS0tKy0vLSstKy0tLSstLS0tLS0rLSstLS0tLS0tLS0rLf/AABEIAMMBAwMBEQACEQEDEQH/xAAcAAABBQEBAQAAAAAAAAAAAAACAAEFBgcDBAj/xABNEAABAwIBBQcOCwgCAwEAAAABAAIDBBEGBQcSITETNEFRYZGzFzI1U1RxcnN0gbGy0dIWIiQlUoSSk6HBwxQjM0JigoPC4fAVQ6Im/8QAGwEAAQUBAQAAAAAAAAAAAAAAAAECBAUGAwf/xAA9EQACAQICBQkFBwQDAQEAAAAAAQIDEQQFITNxgbESFTE0QVFSocETYXKR0QYUIzJCguEiJEPCJVPwFjX/2gAMAwEAAhEDEQA/ANxQAkAePKWVIKZm6VErImbAXuAueIDaTyBdKVKdV8mEbv3DJzjBXk7FUqs6GT2GzG1Ev9TIw1v/ANkH8FYwyfEPpst/0IcsxpLouzz9VWj7RVc0XvLpzLW8S8/oM5zp9zH6qlH2ip5oveRzLW8S8/oHOlLufkOM6dH2ip5oveRzLW8S8/oJzpS8LH6qVH2ip5oveScy1vEvP6BzrS8L8hdVKk7RU80XvI5lreJef0E51peF+Q/VRpO0VPNF7yOZa3iXn9A51peF+QuqhSdoqeaL3kcy1vEvP6BzrS8L8hdVCk7RU80XvI5lreJef0Dnal4X5C6qFJ2ip5oveRzLW8S8/oHOtLwsXVRpO0VPNF7yOZa3iXn9A51peF+QuqjSdoqeaL3kcy1vEvP6BzrS8L8huqjSdoqeaL3kcy1vEvP6BzrS8L8hdVKj7RU80XvI5lreJef0F51peF+Q3VTo+0VPNF7yXmWt4l5/QOdaXhfkN1VKPtFTzRe8jmWt4l5/QOdKXcxdVWj7RVc0XvI5lreJef0F50pdzG6q1H2iq5ovfScy1vEvP6BznT7mS2S8f5NnIbuxhcdjZ27mL+F1v4qNVyzEU9PJuvdp/kkU8bRn222loa4EXGsHWCNhCgEodACQA2kgBaQQFhaQ40ALSHGgBaQQAtJADoASAEgCtY2xUzJ8IIAfUS3EMZOrle7+kfjsU3A4J4mfdFdL9CNicQqMfeYjlPKM1TKZp5HSSO4XHUBxNGwDkC1lKjClHkwVkUFSrKo7yZ5gF1OQQCBtwgEglwgECXCAQJceyBB7IEuPZAXJDJmRKqp/gQySDYXAWYDyuOpcKuIpUvzySOlOlUqO0ItklNgjKTRf9nJ5GvY53MCuEcywzduXxOzwWISvyH5EDPTvjcWSNcxw2te0tcPMVMjJSV07oiu6dmc7JwXGsgLjWQLcEhAtwSEC3GIQLcAhKOuCQgW5acG4zmoXtjeXSUhNnRnWYx9KPi8HYVXY7L4YhcpaJd/ftJ2FxcqTs+g2+lqWSsZJG4PY9oexw1hzTrBWUlFxk4yWlF9Fpq6IDH+XX0NBLNHbdXFsUROsNe7+a3IAT5guFafIjdE/LcKsTiFCXR0s+fKuplmeZJnvke7WXPcXOPnKq223dm+o0Y048mKsvcAGpCQolyzfYMblF0j5XuZBDog6FtN7zr0QTsFtp5Qu1Cj7Ru/QVGb5m8FGMYK8n39CR784GAY6GEVNM97og5rJGSEEs0tjgQBqvq84T6+HUFddBHyjOJYqp7KqkpWumu0z8tUaxoHEZj3McHMc5rmm7XNJa4HkI2JVoOM6akrNaDcc1OJJa2mkjncXzUzmNLztfG8HQLuM3a4X5ArHD1HONn2GIznBRw9VOGhS7Pei8qQU4zjZAHzxinLDq2smqCTol2jEPowt1NH598lbXCUFQpKHb27TNYmr7So5EWApJHDAQNCASDQgECBAIEuEAgS49kglxwECFtwFhcVkhlmB/Z4iARs3R+3R73H5lWZjjfYR5MfzPy95PwGE9vK8vyrz9xr0EDGNDGNDWtFmtaAAByBZeUnJ3k7s0sYRguTFWQdkg4h8R4ehrYy2RoEgH7uUD4zD3+EcilYXF1MPK8ejtX/u0iYrCQrx09PYzEso0L4JZIZBZ8bi0+0chWvp1I1IKcehmWnCUJOMlpR5rJ40YhAtwSEotxiEC3AIQOBIQKCQlHXAIQKapmeywXMmo3m+5/vobnYxxs9vmNj/AHFZ3OaCUo1V26GXWXVW04PsPZnm7Gt8pi9V6zWK/JvNf9n+tbn6GJtCrjcxR3p4HPc1jGlz3kNa1ouXOOoADjR0j24wi5SdkjWcAZGypk4vElM18E2i5zWzRCRjxsIubHVqIvxKbQhUpvStDMfnGLwONScalpR9zs1/7oPfjyhylXQingpgyLSD5HSTRBzyNjQASAL69vAE+vGpNWSI+UVsHhKjq1al5WsrJ2Xl0mO5SyfLTyvhmYWSMNnNP4HlHKoDTi7PpNtRq068FUpu6Z43BIEkajmLGvKH1T9ZTcH+rcZL7SrVfu/1NXU0yxHYilLKKre3aymncO+I3ELthoqVaCfa1xOdZ2pyfuZ86NC3BlmGAgawgEg0MBAgQCBtwgEglwgECDgIEuEAgS5tmB6UR5PpgP5m7o7lc439iyGYzcsTK/ZoNXl0FHDxt26SfUImiQAkAZTnVpA2rikA1yxDS5S0kei3MtLk026Li+xmbzaCjWUl2opNlblXcYhAoJCBQSEo64JCBbgkIFAIQOBISji15rJC3KkQH88czT3tHS9LQqzNlfDP3NE/L3+Mi555OxrfKYvVesVivybzefZ7rf7X6GKtCrzeRRY8Aj5zo/G/6ldKOsjtIWbr+xq7Df45dIvFusIaeU6Id+atbnmrjZJ9/wBbCmfoi/K1v2iB+aVuwkY8p2MWzuj5y+rxelyrMVrNyN99m+pfufoUZwXAu5I1HMZtyh9U/WUzB/q3epj/ALTf4v3f6mqqcZUi8U7wrvJKno3KRhNfT+JcTjiNVPY+B88gLbGXYYCQaGAgaEAgaEAkEDAQNCAQJcIBAlxwECGx4Ar2y0MTR10N4nDits/BZPM6ThiG+x6TVZZVU6CXatBZVXlgJACQBkucuuEtYGNNxBGGG30ydIj8QtRlNJwoXfa7mXzWqp17LsVioEK0K0YhAtwSEDrgkIFBIQKgCEo4AhA4AhAqLRmxHzpB4M/RuVdmvVZbuJPy/XLfwLrnk7Gt8pi9V6xOL/JvN99net/tfoYs1V5vYljwD2To/G/6ldKOsiQs46jV2eqN5pevn8Y3o2K0XSzzep+WGz1YVZ1o8OL12pWJS/NufBmNZ3uyP1eL0uVbitZuN39mupfufoUZy4F5I1DMbtyh9U/WUzB/q3epj/tP/i/d/qaqpxlCLxTvCt8kqejcpGE19P4lxOOI1U9j4Hz2AtqZUMBA1hgIEYQCQaGAgaEAgS4QCBoQCQQIBAlyawxl2Sil0wNKN9hIz6Q4xyhRMZhI4iFn0roZKwmLlh58pdHajWMk5dpqlodFK0nhYTovaeItKy9bC1aLtOP0NTQxdKsrxlu7SRc8AXJAHGSAFwSb6CQ5JdLKlifGkMDXR07hLMRa7dbI+UnhPIrTB5ZOo1KorR82VOMzSFNONN3l5IyyVxc4ucSXOJcSdpJ2laVJJWRmnJt3ZzISijEIFBISigEIFTBIQOAISioEhA5HMhA5FozZdlIPBm6Nyrs16rLdxJ+X69b+Bc88vY1vlMXqvWJxX5N5v/s91v8Aa/QxRpVebuLPTS1D43tkjcWPY4OY5uotcNhCNK0ofKEakXCSunoZtOb7KE0uTZqiR5fMZJ3F7rXJawW9AVhh5N02306TBZ1h6dPGxpQVo2jo3jS5Tnlw+6pe8mcwbpugAadNsmoi2obAkc26HKvpsOjhqVPN1Riv6OVa3usY5lLKEtRI6WeR0kjrAudtsNQHIoDk5O7ZuaNGnQgqdONl3HicUBJmo5jNuUPqn6ymYP8AVuMh9pv8X7v9TVVOMqReKN4VvktT0blIwmvp/EuJxxGpnsfA+fAtqZQ6AIGsIBINYYCBAwEDWGAgaEAkEJzDWG5a15DPiRMtpyEXA5AOEqHi8bDDR06W+hErC4OeJlaOhLpZe4M3tEBZzpnnhOkG/gAqWWcV29CSLqOT0EtLbOvwAoOKX7z/AITed8R7vkP5ow/v+Y7cBUINxuwPGJLH0I52r+75BzRh13/MN+CKRws51QRxGZxCas0rLoS+Q55XRfS38zn8AKDil+8/4T+d8R7vkN5nw/v+YvgBQcUv3n/CTnfEe75BzRh/f8yMytm6jLS6lkeHjWGS2LXcmkBqUijnMr2qx0d6I1fJla9KWnuZnlVTPje6ORpa9hLXNO0EK+hOM4qUXdMopRcW4yWlHAhPEBIQOAIQKgCEDgCEo5AOCByLPmz7KQeDN0blXZr1WW7iT8u1638C455j82t8pi9V6xWK/JvN9kD/ALrc/QxJpVcbmLOgKDspGz5sz8zTeFU+qFPw2qe8xGev/kY7I8TnEf8A8ufJndIU1dW3DpP/AJv93oY65yhG1bObig5SZqWYo68ofVP1lNwf6txkvtK9V+7/AFNXU0y5GYo3hW+S1HRuUjCa+n8S4nHE6mex8D59aFtTJsMIGsMJBoYCBGGAgYGAkECAQNNrwhSNioqdrRbSjbI7lc/WT+Kx+OqOeIm332+RsMvpqGHhbtV/mTKiE0SAEgBIASAEgBIAzLOlSNbPDKBZ0rHB3KWEWPMQPMtFk1RunKL7HxM1nNNRqxku1cCjkK5KhAEJRwJCBUAUDgCEDkAUo5FmzadlIPBm6Nyrs16rLdxLDLtet/A1PF+QhX0ctMXaDnaLo32voyNN2k8nAeQlY+pDlxsa3BYp4asqltuww+qwNlSN5YaSV9j10VpGOHGCPz1qvdCouw2lLNsJJX9olt0ADB+U+4qj7spvsZ+FndZrhP8AtXzLthWqylRUM9I7JlS9zjIYnhtmgvbY6Y5NupSKbnCDjyWUuOhhMTiY1lXikrX3dwMc+Uhkg5N/8ZU7pomISBvxNzLtK9tulwf9skXtPZcjkiyjhHj/AL17eNum3be1vkUs4Pyn3FUfdlcPYz8JcvNcJ/2r5iZgrKjiGiinudmk0MHnLiAEqoz8JznmuESv7RGxZu8LHJ1M5shDp5nCSYt1tbYWawHhtr18ZKn0aXIjp6TIZnjvvdW6/Kuj6lrXYrSMxRvCt8lqOjcpGE19P4lxOOJ1M9j4Hz8FtTJBhA1hhIIdGhAxhBA06NCQRhAIGm55B3pTeIi9ULF4rXT2vibbCaiGxcD3rgSBIASAEgBIASAEgDPM63XUnem9LFf5J0T3epnc8/NDf6GfkK8KMAhA5AEJRyAKByAKBwBSjkWbNp2Ug8Gbo3KuzXqst3EsMu1638DaybC52LJt2NIRUuIqVpI0ybcLWkjn4VVzzjCRduVfYibHL68lfk+YPwlpuN/2Cm894TxP5Duba/cvmL4SU3G/7BSc94TxP5BzdX7l8xfCSm43/YKOe8J3v5Cc3V+5fMXwlpuN/wBgpee8J4n8heba/cvmJuJKUm2k4cpY6yVZzhG7cp/JiPLa6XR5krFK1wDmkFpFwRrBCs4TjNKUXdMhSi4uzWkNOEIzFG8K3yWo6NykYTX0/iXE44nUz2PgfP4W1MkwwkGsMIGs6BA0MIGsMJBoYQNNxyDvSm8RF6oWLxOuntfE2+E1ENi4AZbqnxMiLDYuqIIzqB+I54Dhr5EuGpxnKSl4W/khuLqypxi49sorc2SIUclDoASAEgCNy9VPijY6M2JmgYdQPxXPAI18hUjDU4zm1Lub+SIuLqypwTj3xXzaRJKOSjPc6vXUvem9LFfZL0T3epnc8/NDf6FAKvSjQDkCoApRxzcgcgCgeAUo5Flza9lIPBm6Nyrs16rLdxLDLtet/A1PFcpbTEDVpuaw+DrJ9C89zqpKGFdu1pGzy2ClXV+xXKU0LFNmiOrWJjY1ssWFqSNxe9wBc2waDrtfhstHkGHpVHKpJXatb6lRmVaatFPQz04mpI9z3QAB4cBcatIHgKlZ9hqSo+1StJNLbc45dWn7TkX0FVcxZJMvEzk5qemPRaMFyktlYetaWuHJpXv6q1X2fqycJwfQrP53+hSZtBKUZdrv5FlWhKkjMT7wrfJajo3KRhNfD4lxOOJ1M9j4GABbUyTDCQYwwgawwgadAkGsMIGsMJBpuGQd6U3iIvVCxmJ109r4m4wmohsXA8uI3gshtwVVMdhtqeE/Bu0pfDLgcscm4R+KPEld1HL9l3sUUmhtcDsQA0kgaC5xsBtKAObKqMtc4OBa3rjr1IAhcS10RhZZ43xTHh7Y1S8G7VH8MuDIWOV6a+KPFE6yVrhpNII4xrCiE0zvOdVRvdS6L2mwl4/6VeZNJRU7+71M/ncHKULe/wBCjajsIPeKvIzi+go3CS6UA6w2kDvngQ6kU7MdGnJq6OZLfpN50e1iP9lIEt4E+6tcSzvY5kj6TedM9rHvOqpyANjsIPDqKVVIt2Q7kNK5Zs27bZTgJ2aM3RuUDNJL7tJbOJOy6L9ut/A03F292+Mb6HLzvPeq716m1yvXPZ9CpxtWLbLyTPXSU5e9rBtcQO8n0KLrVI010t2OFWpyIuXcWijyMIjpMlkBtY9bYjvWWww2TLDy5VOrJPdw0lLVxjqK0oq28OsyVuttOWQ22ABgA81l0xWVfebe1qydtiXAZSxXsvyxXmVrKVHuUhZe+wg7LgrI47CvC1nTvf3lzh6/tYco8D2qKmS0ywYLGuf/ABf7rU/Z3/J+31KrNv0b/Qs60xTEZifeFb5LUdG5SMJr4fEuJxxOpnsfAwALamSDakGMMIGs6BA0MJBrDCBoYQNNsyKT+y0zRqJp4zc8A0R+KxeJ109r4m4wmohsXA4YlIbFByVNNYcdnhPwjtKXwy4HPGRvGPxR4kjBVhxsRa+zXdRSYdH3aS4bDbSH4XCACnYHNIIuCNYQBGZEYHRyB2sEgEeZAHjxPRQthYdED5RT3JJ2bo2/CpWDty3fulwIeNv7NW8UeKPVkcjdJWtvoEEi/Few/BRSYU7OZBE19MGhgIEtwXax1ttpV3lCjafK93qUOcuXKhyff6FDfYPbo2vcXtrF7+xWkrX/AKSrjdx/qGkAL2jaCB+adNf1iU/yDSRCzvi2sCb69vAnzpxUboITk3pObf4Z7zx5v+kpsX+Gzp+tARxgtB0bnXfbxohGLWkWUpJ6BFtv5QOC+tdoQgndDXKVrMsmbh18pQA/Rm6Nyg5pG2Gk9nEm5dK9db+Bp2Lf4DfGN9Dl51n3Vd69TaZZrns+hVowsUy7kSWRx+/i8JTMr65T2kPFP8KWwt8btbuQgDmB/Nb+nJuUk+x+iZQtWSHlNh52jnICWrJxjdd64oSKuVjEY/fnwG/msVn/AFzci5wGq3shZAqhFjEnsG7Z/wDF/utT9nP8v7f9iszX9G/0LMtOU5GYn3hW+S1HRuUjCa+HxLiccTqZ7HwMAC2pkmGEgxhtQNZ0CBoYSDWGEDWGEDTbMhfwKXyaP0NWLxOuntfE3GE1ENi4HnxVHpRw22ipp7ct3BOwqvKXwvgNxbtGPxR4nqpKV+kHO1AcoJJUYlHtqOtPm9KADfsPeKAITJ0xZBK4bQW275ACAIzK9IZIGSPcTepp224f4rRtOxSsGrzfwy4EPGu1NfFHii1U9OyMWaLX28JPfKikwz7OnAzdKZ1rlwlvcu4NAcavMngpKd/d6lBnU3GULe/0KC8aLmkcO0cl7FWklyJaCrg+XHSBO272i/ABfzlLUV5hT0QOU0VhcEnXruLfmknTcR8KikG+2ibahoEgci6O3s9A2N/aaTztibYE3ub7CBwkcXImwp8pXudJVOS7CDQL2vrttIP5LtCmou4yVTlKxZs2vZODwZujcoea9Wlu4k3Ldet/A1DFv8AeMb6HLzjPuq716m1yzXPZ9CqxrFMu5EhkyQNljc42AcLniUnL5xp4mE5OyTImJi5U5JdxbaaVrtMtII0to2amhb3D1YTc5Rd1fp2JFFOLjZNdnqx6iVoZpEjRBaSeC2kEuIqQjS5bei6070JCLcrW06eBWcvStdMS0gjRaLjWLrF51VhVxTlB3VktBc4KLjSs0RD1VonxJ7B22f8Axf7rVfZz/L+31KvNf0b/AELMtOVBGYo3hW+S1HRuUjCa+n8S4nHE6mex8D5/C2pkmGEg1nQIGsMIGBhINZ0CBrCCBDbciNJpqVzSP4EY16wRoj2LF4rXT2vibfCaiGxcDxYkheWwkvAvU07QADYXf307Cq8pfC+AzFtKMfijxJAUL/pjmKjEs9O5vIDXFttVyAblAHZw1IAjosmERPj0xd5ab6J1Wty8iAIfEGTnshZ+9sN3p9QDgNcjeVSsIrzex8GRMa0qab8UeKJ2jpXsLtKQvuLDrtR49ZUUlmfZyKV7HUwdM4nRl+lxt/qV1lEHJTt7vUoc5moyhf3+hShHY6RcXHlFtfBwq6jR06WUzrK2hDOaNJrr7Ba1u/w35UsqbcrhGolGwB2EHYRb2LpOPKVhIS5LuDYBuje+oi+jsv5++mKm+TY6+0XKucrWAF72vwW4SU+nHkqwTkpO4BXQRFmza9lIPBm6Nyrs16rLdxLDLdet/A0/Fx+Tt8Y30OXnOfdV3r1Nrleuez6FUjcsU0Xskd2uTGcmizZD3s/vyehbHJeoS/dwKXGa9bhmn5B/YfWTY/8A4+71Fa/vN/oVpzlkLFwkcXuT0jqkT+Czrn/xf7rU/Z3/AC/t9Sqzb9G/0LOtMU5GYo3hW+S1HRuUjCa+n8S4nHE6mex8D5/C2pkgwkGsMIGhhA1hhA0MJBrDCBpdsK40bTxCCoa5zWao3ssXBv0SCqbG5Y6s/aU3ZvpTLnA5oqMPZ1FdLoaOlZig1tZSRsaWQsqI3Wd1z3X2nitr1cqSngPu9GpKTvJphVzB4mvTjFWipLeaOs8aYGR4aCSQAASSdgAQld2QjaSuyMosRUk0m5RzNc83sLOF7cRI1qTUwdenHlSjoItLHUKk+RCd2SqjEsr2PCRQSkaiHREHiIeFYZZ1hb+BW5t1WW7iQuTM4MYiAqI37q0WJZYteRw6zqKlVsnly702re/sIdDOo8i1SLv7u0qGJMtPrJjK4aLQNGNl76Le/wAJVvhMLHDw5K0vtZUYvFSxFTlvo7EQ5UojIAlA5AFKOAcgcgCgccylHIs2bXspB4M3RuVdmvVZbuJYZdr1v4GoYuben70jSfxH5rzrPE3hd6NrlbtX3MpzXLGNGgaOzXpjRzaLXkA/JX9+T0LX5Mv7GX7uBR47rC3AtPzdf+g+smxX/EbvUV9d3+hV3PWSsXaRxe5PSOiRZcFA2nPATGPONL2haj7PRdqj7NHqU2bNXgtvoWdaQpyMxRvCt8lqOjcpGE19P4lxOOJ1M9j4Hz60ramTZ0CBrDCQaG0oGsMFA0MFINYQKBoYKBCTw2fllL46P0qPi9RPYzvhNfDajbVjDcEdiHelT4mT0LvhddDaiNjNRPYzKsKH5dS+NatTjurz2GSwHWYbTZgsebYr2Pex83fj9YKwyzrMd/Ars16rLdxMhJWqMgCSlFAJQOQBSjgSgcgCUDkcygcgClHIs2bTspB4M3RuVdmvVZbuJYZdr1v4G0VEDZGOY8Xa4WIWPq0o1YOE1dM0sJyhJSi9KK5LhLX8SazeAOZcjzghZ+f2eTf9NTR71/JbxzbR/VDT7mCMKO7cPuz7yZ/86/8At8v5F52j4PP+D1QZDnYxzGVIDX7RufPrvqUillNelB04V7J9Oj+ThPG0pyUpU9K9/wDAhkKfc9x/aRuf0dz89r3va6OaK6pex9v/AE91v5uH32l7T2ns9O08pwo7tw+7PvKP/wDOv/t8v5O/O0fB5/wJuEjfXMLcNo9fpSx+z2nTV8v5EebLsh5/wWHJ9EyBgjYNQ1kna48JPKr/AA2Ghh6ahDo4lXWrSqz5Uj0ruciLxRvCt8lqejcpGE19P4lxOOI1M9j4Hz6CtqZRhgoGsMJBoYKBrDBQNDBQNCBSCNBAoGkphrflL46P0qPi9RPYyRhNfDajb1jDbEfl/elR4mT0LvhddDaiPi9RPYzJ8I7+pfGD0FanHdXnsMngF/cw2m0BY82hXse9j5/7PWCn5Z1mO8r806tLcY+StYZGwJKBQCUo4ElAoBKByAJQOAJSioAlA4s2bPspB4M3RuVdmvVZbuJYZdr1v4Gx5Ur46eF80psyMXNtpOwAcpJAWQqVFTi5S6EX9WrGlBzl0IzqfOTUl53KCFrOASbo99uUhwCp55nNPRFWKSWbVW/6Iq3vudI8f1p/9VN9iX31xeb1V2Lz+o+OY1n2Lz+p7sn4syjO/Qigp3utc2bIABxkl9gnUsyxNWXJhFN7/qd6eLxE3aMV/wC3nXKWJcp05Amp6dul1ptI5p7xD0tbMMVRf4kEvn9R1TE4in+aK/8AbyNfj6tH/qpvsS++uazeq+xef1I8sxrLsXn9TgM49Y1w04aYt4Q0StJ85cbcy7RzSo+lLz+py52rJ6Yq2/6l+w7lqKthE0dxrLXsPXMeOA8e0a1bUK0a0eUi5w2IjXhyokoux3IvFO8K3yWp6NykYTX0/iXE44jUz2PgfPYK2plToCgawwUDQgUg0MFAgYKBoQKBoQKQSxK4YPy2l8cz0qPi9RPYyRhF+PDajcFjDaHgy7vWo8TJ6pXfDa6G1HDFamexmSYPPy+l8YPQVqcd1eewyeA6zDabUsebMr2Pex8/9nrBT8s6zEr8z6tLcY4StYZKwJKUcCSgUElAqQBKBwBKByAKUcASgciz5suykHgzdG5V2a9Vlu4k/Ltet/A0DOff9hAHDPGDy6nH8lhMydqO8sM11FvejNaaBZmcymp0yThp1FlMmQplzwLLGzdY3EB7y1zSdWkBfV/3jV3klemnKDel2LLCWjdHtxrPGYBFcF7ntc0DWWgbTycXnUnOq9NUlC/9TfyOmKs4WKDNTrNRmVcqZG1NOpMJkOpTLnmluP21vAP2cgcp3S/oC0GVO6lu9SflF05rZ6mhq3Loi8U7wrfJKno3KRhNfT+JcTjiNVPY+B89AramWYYKBrDBQNCBQIwgUg0MFAlggUDbBAoEJXC2/qXxzFGxmonsZ3wmuhtRuaxhszw5c3rUeJk9UrthtdHajhidTLYzIcGn5wpfGfkVqsf1eewyuBX9xDabYsebEr2Pex1R3m+sFPy3rMSBmXV5GMkrWmTBJQKCSgcCSgUElAoBKUcgCUDgCUDkWjNifnSDwZujcq7Neqy3cSfl+vW80TOSL0bPHs9VywOaP8DeWOYq9JbfqUKljWTnIr6cSdyNSNkmiY7rXPAPBccSXCQVWvCEuhsnUoJtI0JuT4ALCKLV/Qz2LarC0ErKC+SLDkR7hzQw9qi+7Z7Ev3aj4F8kHJj3FGxPRMjnc1g0WkNdYbATtsshmlGFHEuMFZaHYhVoJS0FbqY1GhIgVIlpzXts6s+r/qLSZM7qe71JGWK0p7vUvquy2IvFW8K7ySp6NykYTX0/iXE44jVS2PgfPAK2pl2EClGhgpBAwUDbBAoG2CBSCBAoEsECgSxL4U39S+Oao2M1E9h3wi/GjtN0CxhsTxZb3tUeJk9Urth9bHajjidVLYzH8FH5wpfGf6larH9XnsMtgesQ2m2rHmvK/j3sdU+C31gp2W9ZiQcx6vIxUla4ylgSUC2BJQKMSgdYAlKKgSUDgCUCgkpRxaM2B+dYPBn6Nyrc16rLdxJ+X65bzR84m9G+PZ6rlgM26vvRZZhqlt+pSKULIzIVNE/h8fKIfDC65d1untJ1LpRe4Oul8Meo1ban+ae30RMXSwqnrR4UfrBLV/LvXFAynYtHyg+Az81kc861uRGrdJV6oKvgQKiLLm066s+r/qLTZL0T3ep1y7pnu9S8q9LQjsRxF9FVsbtfTVDR3zG4BdsNLk1oN964nKsr05L3PgfOTStwZhoMFA1hgoGhApBAwUDbBAoEsOCkEsECgQmMIn5fSeOb+ajY3q89h3wi/GjtN2WMNeeLLW9qjxUnqldcPrY7UccRqpbGY7gc/ONJ4Z9Vy1eYdWnsMxgl/cQ2m3rHmtK/j3sdU+CPWCnZb1mJCzDq8jEbrXGWGJQAxKBbAkpRQSUDgCUCgkpRyQBKBxbM1kZOVIiNjI5nHvaOj6XBVmbO2Ge1E/L1+MjRs4p+Rs8ez1XLA5rqN5PzDVLb9SjUrlkZohUmTOTKnc5GSWvoOBtxpuHq+xrRqW6GTacrF4yXWiVkk1iBpnVtNmtb7FssFilWpzrJWV+CRMjK6bHnrwaYztBsNF9jqOpw1fglqYuMsJ94itGh22MHL+m5Tst1wmlMgBaLAAHWdSyWPxSxVb2iVloRGqSu7kDUuXKCINRlmzZn41Z9X/UWmyXonu9Ttlz0z3epeleFoM4XFjrB1EciAPnbE+SHUdXNTkHRa7SiJ/mhdrYebV3wVtcLXVekp/PaZrEUvZzcSMBUkjhAoEDBQNCBSCBAoEHBQJYK6BLEthSUNrqRzjYCZgJ7+oelRsZFuhNLuO2GaVaLfeb0FizXHhy9IG0tQ5xsBDJc/wBpXbDpurFLvRwxLSpSb7jGsESAZRpCTYbpbzlpAWrx6bw89hmsHorxfvNzCxxrCvZwJAMm1Nza7WtHfLhZTstTeJjYhZg0qEjELrXmXsNdAthiUC2BJQLYElAtgSUo4AlAoJKByRqWZzI5DZq14/ifuIb8LQbvcPOAP7Ss9nVdNxpLs0v0LnLqVk5sns5jrUTPHx+q5ZHM1ehvHZm7UVtRn9LMsrOJWUpknDMosok2Ey84YdeikPLL6oWoylWwUv3cCwou8GwWu+aif6D66SK/4q3u9Qv+FcpU0yzEYkCcyNqplIhEh1JlrzVvu6t+r/qrR5QrKe71JWVO8p7vU0BXRcCQBV8dYTblCEFpDKmIExPOxw4WO5Dx8B895+Axrw09OmL6fqiLisMq0feYhX0M1PI6Gdjo5G7WuHBxg8I5QtXTqQqR5UHdFDUpyg7SWk4grocwgUDbBApBLDgoEsFdAgV0CWHa61iNRGsEbQUgGi5Czl6EbWVcT3uaLCSPRu4D6QPCqPEZPypN0pWXcy2oZm4xtNX95FYvxy+sZuMTDFAdb7m75LbAbbByKTgstjQly5O8uBwxeOlWXJSsipRylrg5pIc0hzSNoI1gqzaTVmV60O6NHyTnOaIw2pheZALF8WjZ/KQTqKoa2StyvTlo95c0s1tG046fcVzGGMJK+zGt3KBh0gy93Odxu9in4HARw2lu8iHi8ZKu7dCKvdWBDsMSgLDEoFBJQKCSlFsCSgcCSgWxZcHYPmr3h5Do6UH48pHXgbWx8Z4L7B+Cr8bj4YdWWmXd9SbhsJKq7voNzo6VkMbIomhkcbQxjRsDQsnOcpycpPSy9jFRVkV7OJRPmoH7mC50T2Slo1ktFw7mBv5lBx1Nzou3ZpIWZU5ToPk9mkyWnnss1OBnadSxJQ1KjSgTIVS/YTr4hQTaT2gtMpcCQCAWi3Or3LqkIYWSb7y3w1WPsnd94LK+P/w5+O3S0Cy1xpaensskjUhzdyb6ejzE9ovu17lFmqVRRplXOqR1RUKRCBDqVDQ81VC9kM87gQ2dzGsv/M1mldw5Lut5loMspuMHJ9voXGUUpRhKb7beRe1ZluJACQB4crZHpqpuhURMlbwaQ+M3la4a2nvLrSr1KTvCVhk6cZq0lcqNVmsoXG7JKiIfRD2PA+02/wCKsoZzXXSkyHLLqT6Gzj1KKXumo5ovYn891fAvMZzZT72LqU0vdNRzRexHPdXwLzDmyn3sfqVUvdNRzRexHPdXwLzE5rp97H6ldL3RUc0XsRz3V8C8w5rp97F1K6buio5ovYjnur4F5hzXT8TH6llN3RUc0XsRz3V8C8w5rp+Ji6llN3RUc0XsRz3V8C8xOaqfiYupbTd0VHNF7EnPVXwLzDmqn4mLqW03dFRzRexHPVXwLzDmqn4mLqWU3dFRzR+xLz1V8C8w5qp+Ji6llN3RUc0XsRz3V8C8w5qp+Ji6llN3RUc0XsRz1V8C8xea6fiY3Urpu6Kjmi9iOe6vgXmHNdPxMXUqpe6ajmi9iOe6vgXmHNdPvY3Uppe6ajmi9iOe6vgXmLzZT72N1KKXumo5ovYjnur4F5hzZT72LqT0vdNTzRe6k57q+BeYvNtPvZKZLzdZOgIc6N07h292m37AAafOCo9XNcRU0J22fXpOtPA0odl9pbI2BoDWgADUABYAcQCrrt6WTAkAMUAQ9RhWgkcXvpotIm5LQWXPHZpAUeWFoyd3FEWWCoSd3BADCOTxspmfaf7U37lQ8CBYGgv0BfBSg7nZzv8Aak+44fwIPudDwi+ClB3Oznf7UfccP4EH3Oj4QThLJ/czPtP9qFgqHgQfcqHhEzCOTgQRSxXHHpOHMTYpywlFfpQiwOHX6ETUbA0AAAACwAFgByBSErEpK3QElFEgBIASAEgBIASAEgBIASAEgBIASAEgBIASAEgBIASAEgBIASAEgBIASAEgBIASAEgBIASAEgBIAS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227714854"/>
              </p:ext>
            </p:extLst>
          </p:nvPr>
        </p:nvGraphicFramePr>
        <p:xfrm>
          <a:off x="4572000" y="428604"/>
          <a:ext cx="3071833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506" name="Picture 2" descr="http://www.kirovreg.ru/upload/iblock/7ff/TOMS305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43240" y="5000636"/>
            <a:ext cx="1500198" cy="1485773"/>
          </a:xfrm>
          <a:prstGeom prst="flowChartConnector">
            <a:avLst/>
          </a:prstGeom>
          <a:noFill/>
          <a:ln w="38100">
            <a:noFill/>
          </a:ln>
        </p:spPr>
      </p:pic>
      <p:sp>
        <p:nvSpPr>
          <p:cNvPr id="26" name="Прямоугольник 25"/>
          <p:cNvSpPr/>
          <p:nvPr/>
        </p:nvSpPr>
        <p:spPr>
          <a:xfrm rot="16200000">
            <a:off x="7337566" y="5306904"/>
            <a:ext cx="207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2022 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год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7337566" y="3306640"/>
            <a:ext cx="207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2021 год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7366621" y="1348760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2020 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год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xmlns="" val="630703293"/>
              </p:ext>
            </p:extLst>
          </p:nvPr>
        </p:nvGraphicFramePr>
        <p:xfrm>
          <a:off x="4572000" y="2500306"/>
          <a:ext cx="3714776" cy="2015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" name="Группа 30"/>
          <p:cNvGrpSpPr/>
          <p:nvPr/>
        </p:nvGrpSpPr>
        <p:grpSpPr>
          <a:xfrm>
            <a:off x="6715140" y="357166"/>
            <a:ext cx="1428760" cy="1152128"/>
            <a:chOff x="-2167554" y="2625952"/>
            <a:chExt cx="1696653" cy="1368152"/>
          </a:xfrm>
        </p:grpSpPr>
        <p:sp>
          <p:nvSpPr>
            <p:cNvPr id="32" name="Овал 31"/>
            <p:cNvSpPr/>
            <p:nvPr/>
          </p:nvSpPr>
          <p:spPr>
            <a:xfrm>
              <a:off x="-1997888" y="2625952"/>
              <a:ext cx="1368152" cy="1368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-2167554" y="2880450"/>
              <a:ext cx="1696653" cy="657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b="1" dirty="0" smtClean="0">
                  <a:solidFill>
                    <a:srgbClr val="FFFFFF"/>
                  </a:solidFill>
                  <a:latin typeface="Century Gothic" pitchFamily="34" charset="0"/>
                </a:rPr>
                <a:t>50 863,7</a:t>
              </a:r>
              <a:endParaRPr lang="ru-RU" b="1" dirty="0">
                <a:solidFill>
                  <a:srgbClr val="FFFFFF"/>
                </a:solidFill>
                <a:latin typeface="Century Gothic" pitchFamily="34" charset="0"/>
              </a:endParaRPr>
            </a:p>
            <a:p>
              <a:pPr lvl="0" algn="ctr"/>
              <a:r>
                <a:rPr lang="ru-RU" sz="1200" dirty="0">
                  <a:solidFill>
                    <a:srgbClr val="FFFFFF"/>
                  </a:solidFill>
                  <a:latin typeface="Century Gothic" pitchFamily="34" charset="0"/>
                </a:rPr>
                <a:t>тыс. рублей</a:t>
              </a:r>
            </a:p>
          </p:txBody>
        </p:sp>
      </p:grpSp>
      <p:grpSp>
        <p:nvGrpSpPr>
          <p:cNvPr id="3" name="Группа 33"/>
          <p:cNvGrpSpPr/>
          <p:nvPr/>
        </p:nvGrpSpPr>
        <p:grpSpPr>
          <a:xfrm>
            <a:off x="6858016" y="2643182"/>
            <a:ext cx="1152128" cy="1152128"/>
            <a:chOff x="-1548680" y="2086497"/>
            <a:chExt cx="1368152" cy="1368152"/>
          </a:xfrm>
        </p:grpSpPr>
        <p:sp>
          <p:nvSpPr>
            <p:cNvPr id="35" name="Овал 34"/>
            <p:cNvSpPr/>
            <p:nvPr/>
          </p:nvSpPr>
          <p:spPr>
            <a:xfrm>
              <a:off x="-1548680" y="2086497"/>
              <a:ext cx="1368152" cy="1368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-1548680" y="2425828"/>
              <a:ext cx="1368152" cy="657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b="1" dirty="0" smtClean="0">
                  <a:solidFill>
                    <a:srgbClr val="FFFFFF"/>
                  </a:solidFill>
                  <a:latin typeface="Century Gothic" pitchFamily="34" charset="0"/>
                </a:rPr>
                <a:t>50 840,0</a:t>
              </a:r>
              <a:endParaRPr lang="ru-RU" b="1" dirty="0">
                <a:solidFill>
                  <a:srgbClr val="FFFFFF"/>
                </a:solidFill>
                <a:latin typeface="Century Gothic" pitchFamily="34" charset="0"/>
              </a:endParaRPr>
            </a:p>
            <a:p>
              <a:pPr lvl="0" algn="ctr"/>
              <a:r>
                <a:rPr lang="ru-RU" sz="1200" dirty="0">
                  <a:solidFill>
                    <a:srgbClr val="FFFFFF"/>
                  </a:solidFill>
                  <a:latin typeface="Century Gothic" pitchFamily="34" charset="0"/>
                </a:rPr>
                <a:t>тыс. рублей</a:t>
              </a:r>
            </a:p>
          </p:txBody>
        </p:sp>
      </p:grpSp>
      <p:grpSp>
        <p:nvGrpSpPr>
          <p:cNvPr id="4" name="Группа 36"/>
          <p:cNvGrpSpPr/>
          <p:nvPr/>
        </p:nvGrpSpPr>
        <p:grpSpPr>
          <a:xfrm>
            <a:off x="6858016" y="4572008"/>
            <a:ext cx="1152128" cy="1152128"/>
            <a:chOff x="-1548680" y="1916832"/>
            <a:chExt cx="1368152" cy="1368152"/>
          </a:xfrm>
        </p:grpSpPr>
        <p:sp>
          <p:nvSpPr>
            <p:cNvPr id="38" name="Овал 37"/>
            <p:cNvSpPr/>
            <p:nvPr/>
          </p:nvSpPr>
          <p:spPr>
            <a:xfrm>
              <a:off x="-1548680" y="1916832"/>
              <a:ext cx="1368152" cy="13681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-1548680" y="2256163"/>
              <a:ext cx="1368152" cy="657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b="1" dirty="0" smtClean="0">
                  <a:solidFill>
                    <a:srgbClr val="FFFFFF"/>
                  </a:solidFill>
                  <a:latin typeface="Century Gothic" pitchFamily="34" charset="0"/>
                </a:rPr>
                <a:t>50 838,0</a:t>
              </a:r>
              <a:endParaRPr lang="ru-RU" b="1" dirty="0">
                <a:solidFill>
                  <a:srgbClr val="FFFFFF"/>
                </a:solidFill>
                <a:latin typeface="Century Gothic" pitchFamily="34" charset="0"/>
              </a:endParaRPr>
            </a:p>
            <a:p>
              <a:pPr lvl="0" algn="ctr"/>
              <a:r>
                <a:rPr lang="ru-RU" sz="1200" dirty="0">
                  <a:solidFill>
                    <a:srgbClr val="FFFFFF"/>
                  </a:solidFill>
                  <a:latin typeface="Century Gothic" pitchFamily="34" charset="0"/>
                </a:rPr>
                <a:t>тыс. рублей</a:t>
              </a:r>
            </a:p>
          </p:txBody>
        </p:sp>
      </p:grpSp>
      <p:pic>
        <p:nvPicPr>
          <p:cNvPr id="21508" name="Picture 4" descr="http://www.kirovreg.ru/upload/resize_cache/iblock/c48/700_467_2/BR6_143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202006" y="5000636"/>
            <a:ext cx="1584176" cy="1571636"/>
          </a:xfrm>
          <a:prstGeom prst="flowChartConnector">
            <a:avLst/>
          </a:prstGeom>
          <a:noFill/>
          <a:ln w="38100">
            <a:noFill/>
          </a:ln>
        </p:spPr>
      </p:pic>
      <p:sp>
        <p:nvSpPr>
          <p:cNvPr id="21514" name="AutoShape 10" descr="Картинки по запросу иконка зд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Картинки по запросу иконка зд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2" name="AutoShape 18" descr="Картинки по запросу иконка памят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4" name="AutoShape 20" descr="Картинки по запросу иконка памят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8" name="AutoShape 24" descr="Картинки по запросу иконка фла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713113" y="0"/>
            <a:ext cx="430887" cy="45005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vert270"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ПОВЫШЕНИЕ КАЧЕСТВА ЖИЗНИ НАСЕЛЕНИЯ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713113" y="0"/>
            <a:ext cx="430887" cy="4572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vert270"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ПОВЫШЕНИЕ КАЧЕСТВА ЖИЗНИ НАСЕЛЕНИЯ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00034" y="58143"/>
            <a:ext cx="7643866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ru-RU" sz="1600" b="1" dirty="0">
                <a:latin typeface="Century Gothic" pitchFamily="34" charset="0"/>
              </a:rPr>
              <a:t>Муниципальная программа «Развитие культуры </a:t>
            </a:r>
          </a:p>
          <a:p>
            <a:r>
              <a:rPr lang="ru-RU" sz="1600" b="1" dirty="0">
                <a:latin typeface="Century Gothic" pitchFamily="34" charset="0"/>
              </a:rPr>
              <a:t>и туризма в городском округе»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214282" y="714356"/>
          <a:ext cx="428628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97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1396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ru-RU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ФОРМИРОВАНИЕ ЕДИНОГО КУЛЬТУРНОГО ПРОСТРАНСТВА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И НАРОДНОГО</a:t>
                      </a:r>
                      <a:r>
                        <a:rPr lang="ru-RU" sz="11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 ТВОРЧЕСТВА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организация досуга и обеспечение жителей услугами организаций культуры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проведение культурно-массовых мероприятий, направленных на укрепление межнационального и межконфессионального согласия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поддержка творческих инициатив населения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развитие инфраструктуры учреждений культуры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129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ru-RU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РАЗВИТИЕ ЦЕНТРАЛИЗОВАННОЙ</a:t>
                      </a:r>
                      <a:r>
                        <a:rPr lang="ru-RU" sz="11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 БИБЛИОТЕЧНОЙ СИСТЕМЫ ГОРОДА КЫЗЫЛА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организация библиотечного обслуживания населения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комплектование и обеспечение сохранности библиотечных фондов библиотек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укрепление материально-технической базы библиотек города</a:t>
                      </a:r>
                      <a:endParaRPr lang="en-US" sz="11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526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ru-RU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РАЗВИТИЕ ТУРИЗМА И СОХРАНЕНИЕ КУЛЬТУРНОГО НАСЛЕДИЯ</a:t>
                      </a:r>
                      <a:endParaRPr lang="ru-RU" sz="1100" b="1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создание условий развития внутреннего туризма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 charset="0"/>
                        </a:rPr>
                        <a:t>создание условий развития международного сотрудничества в сфере туризма</a:t>
                      </a:r>
                      <a:endParaRPr lang="en-US" sz="11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3" name="Рисунок 52" descr="111111111111111111.pn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1058" y="5886450"/>
            <a:ext cx="642942" cy="971550"/>
          </a:xfrm>
          <a:prstGeom prst="rect">
            <a:avLst/>
          </a:prstGeom>
        </p:spPr>
      </p:pic>
      <p:sp>
        <p:nvSpPr>
          <p:cNvPr id="54" name="Нижний колонтитул 40"/>
          <p:cNvSpPr txBox="1">
            <a:spLocks/>
          </p:cNvSpPr>
          <p:nvPr/>
        </p:nvSpPr>
        <p:spPr>
          <a:xfrm>
            <a:off x="8501090" y="6492875"/>
            <a:ext cx="642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429124" y="571480"/>
            <a:ext cx="12961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31 837,7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тыс. рублей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500826" y="5786454"/>
            <a:ext cx="12961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461,0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тыс. рублей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643702" y="1714488"/>
            <a:ext cx="12961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461,0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тыс. рублей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500694" y="785794"/>
            <a:ext cx="12961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18 565,0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тыс. рублей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572132" y="4857760"/>
            <a:ext cx="12961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18 565,0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тыс. рублей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500562" y="4643446"/>
            <a:ext cx="12961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31 812,0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тыс. рублей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572132" y="2857496"/>
            <a:ext cx="12144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18 565,0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тыс. рублей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429124" y="2643182"/>
            <a:ext cx="12961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31 814,0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тыс. рублей</a:t>
            </a:r>
          </a:p>
        </p:txBody>
      </p:sp>
      <p:pic>
        <p:nvPicPr>
          <p:cNvPr id="43" name="Picture 2" descr="http://www.kirovreg.ru/upload/iblock/7ff/TOMS3056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142976" y="5005672"/>
            <a:ext cx="1571636" cy="1566600"/>
          </a:xfrm>
          <a:prstGeom prst="flowChartConnector">
            <a:avLst/>
          </a:prstGeom>
          <a:noFill/>
          <a:ln w="38100">
            <a:noFill/>
          </a:ln>
        </p:spPr>
      </p:pic>
      <p:pic>
        <p:nvPicPr>
          <p:cNvPr id="45" name="Picture 2" descr="http://www.kirovreg.ru/upload/iblock/7ff/TOMS3056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1406" y="5000636"/>
            <a:ext cx="1566600" cy="1566600"/>
          </a:xfrm>
          <a:prstGeom prst="flowChartConnector">
            <a:avLst/>
          </a:prstGeom>
          <a:noFill/>
          <a:ln w="38100">
            <a:noFill/>
          </a:ln>
        </p:spPr>
      </p:pic>
      <p:sp>
        <p:nvSpPr>
          <p:cNvPr id="48" name="TextBox 47"/>
          <p:cNvSpPr txBox="1"/>
          <p:nvPr/>
        </p:nvSpPr>
        <p:spPr>
          <a:xfrm>
            <a:off x="8643966" y="656046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16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 descr="http://www.kirovreg.ru/upload/resize_cache/iblock/044/700_467_2/IMG_824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71736" y="4071942"/>
            <a:ext cx="1428760" cy="1445753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0490" name="Picture 10" descr="http://www.kirovreg.ru/upload/iblock/7d6/IMG_7318.JPG"/>
          <p:cNvPicPr>
            <a:picLocks noChangeAspect="1" noChangeArrowheads="1"/>
          </p:cNvPicPr>
          <p:nvPr/>
        </p:nvPicPr>
        <p:blipFill>
          <a:blip r:embed="rId3" cstate="print"/>
          <a:srcRect l="30094" t="10000" r="9719"/>
          <a:stretch>
            <a:fillRect/>
          </a:stretch>
        </p:blipFill>
        <p:spPr bwMode="auto">
          <a:xfrm>
            <a:off x="1428728" y="4071942"/>
            <a:ext cx="1296144" cy="1296144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4929190" y="642918"/>
            <a:ext cx="366841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latin typeface="Century Gothic" pitchFamily="34" charset="0"/>
              </a:rPr>
              <a:t>СОЦИАЛЬНАЯ ПОДДЕРЖАКА  СТАРШЕГО ПОКОЛЕНИЯ, ВЕТЕРАНОВ ВЕЛИКОЙ ОТЕЧЕСТВЕННОЙ ВОЙНЫ И ИНВАЛИДОВ, ИНЫХ КАТЕГОРИЙ ГРАЖДАН</a:t>
            </a:r>
          </a:p>
          <a:p>
            <a:pPr algn="just"/>
            <a:endParaRPr lang="ru-RU" sz="1100" b="1" dirty="0">
              <a:latin typeface="Century Gothic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678606171"/>
              </p:ext>
            </p:extLst>
          </p:nvPr>
        </p:nvGraphicFramePr>
        <p:xfrm>
          <a:off x="142844" y="571480"/>
          <a:ext cx="4535934" cy="372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5720" y="803300"/>
            <a:ext cx="12961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583 282,8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  <a:p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тыс.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928670"/>
            <a:ext cx="12961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562 389,0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  <a:p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тыс.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928670"/>
            <a:ext cx="12961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559 989,0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тыс.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3286124"/>
            <a:ext cx="3571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latin typeface="Century Gothic" pitchFamily="34" charset="0"/>
              </a:rPr>
              <a:t>РАЗВИТИЕ ДОСТУПНОЙ СРЕДЫ ДЛЯ ИНВАЛИДОВ И ДРУГИХ МАЛОМОБИЛЬНЫХ ГРУПП НАСЕЛЕНИЯ ГОРОДА КЫЗЫЛА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>
                <a:latin typeface="Century Gothic" pitchFamily="34" charset="0"/>
              </a:rPr>
              <a:t>реализация мероприятий государственной программы «Доступная среда на 2011 - 2020 годы»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4429132"/>
            <a:ext cx="3571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latin typeface="Century Gothic" pitchFamily="34" charset="0"/>
              </a:rPr>
              <a:t>ОБЕСПЕЧЕНИЕ ДЕЯТЕЛЬНОСТИ ОРГАНА СОЦИАЛЬНОЙ ЗАЩИТЫ ГОРОДА КЫЗЫЛА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>
                <a:latin typeface="Century Gothic" pitchFamily="34" charset="0"/>
              </a:rPr>
              <a:t>содержание отделов, выполняющих переданные государственные полномочия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1428736"/>
            <a:ext cx="35719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latin typeface="Century Gothic" pitchFamily="34" charset="0"/>
              </a:rPr>
              <a:t>СОЦИАЛЬНАЯ ПОДДЕРЖКА СЕМЬИ </a:t>
            </a:r>
          </a:p>
          <a:p>
            <a:pPr algn="just"/>
            <a:r>
              <a:rPr lang="ru-RU" sz="1100" b="1" dirty="0">
                <a:latin typeface="Century Gothic" pitchFamily="34" charset="0"/>
              </a:rPr>
              <a:t>И ДЕТЕЙ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100" dirty="0">
                <a:latin typeface="Century Gothic" pitchFamily="34" charset="0"/>
              </a:rPr>
              <a:t>предоставление ежемесячного пособия на ребенка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100" dirty="0">
                <a:latin typeface="Century Gothic" pitchFamily="34" charset="0"/>
              </a:rPr>
              <a:t>предоставление ежемесячного пособия по уходу за ребенком до 1,5 лет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100" dirty="0">
                <a:latin typeface="Century Gothic" pitchFamily="34" charset="0"/>
              </a:rPr>
              <a:t>предоставление единовременного пособия в случае рождения ребенка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>
                <a:latin typeface="Century Gothic" pitchFamily="34" charset="0"/>
              </a:rPr>
              <a:t>поддержка малоимущих семей, </a:t>
            </a:r>
          </a:p>
          <a:p>
            <a:r>
              <a:rPr lang="ru-RU" sz="1100" dirty="0">
                <a:latin typeface="Century Gothic" pitchFamily="34" charset="0"/>
              </a:rPr>
              <a:t>находящихся в трудной жизненной ситуации</a:t>
            </a:r>
          </a:p>
        </p:txBody>
      </p:sp>
      <p:sp>
        <p:nvSpPr>
          <p:cNvPr id="20482" name="AutoShape 2" descr="Картинки по запросу иконка пенсион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5"/>
          <p:cNvGrpSpPr/>
          <p:nvPr/>
        </p:nvGrpSpPr>
        <p:grpSpPr>
          <a:xfrm>
            <a:off x="4357686" y="714356"/>
            <a:ext cx="576064" cy="576064"/>
            <a:chOff x="-1620688" y="476672"/>
            <a:chExt cx="1152128" cy="1152128"/>
          </a:xfrm>
        </p:grpSpPr>
        <p:sp>
          <p:nvSpPr>
            <p:cNvPr id="43" name="Овал 42"/>
            <p:cNvSpPr/>
            <p:nvPr/>
          </p:nvSpPr>
          <p:spPr>
            <a:xfrm>
              <a:off x="-1620688" y="476672"/>
              <a:ext cx="1152128" cy="11521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4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-1548680" y="548680"/>
              <a:ext cx="983432" cy="983433"/>
            </a:xfrm>
            <a:prstGeom prst="rect">
              <a:avLst/>
            </a:prstGeom>
            <a:noFill/>
          </p:spPr>
        </p:pic>
      </p:grpSp>
      <p:grpSp>
        <p:nvGrpSpPr>
          <p:cNvPr id="3" name="Группа 54"/>
          <p:cNvGrpSpPr/>
          <p:nvPr/>
        </p:nvGrpSpPr>
        <p:grpSpPr>
          <a:xfrm>
            <a:off x="4357686" y="4500570"/>
            <a:ext cx="576064" cy="576064"/>
            <a:chOff x="-1620688" y="1772816"/>
            <a:chExt cx="1152128" cy="1152128"/>
          </a:xfrm>
        </p:grpSpPr>
        <p:sp>
          <p:nvSpPr>
            <p:cNvPr id="50" name="Овал 49"/>
            <p:cNvSpPr/>
            <p:nvPr/>
          </p:nvSpPr>
          <p:spPr>
            <a:xfrm>
              <a:off x="-1620688" y="1772816"/>
              <a:ext cx="1152128" cy="11521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Picture 1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444444">
                    <a:alpha val="5882"/>
                  </a:srgbClr>
                </a:clrFrom>
                <a:clrTo>
                  <a:srgbClr val="444444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-1427082" y="1937219"/>
              <a:ext cx="720080" cy="720080"/>
            </a:xfrm>
            <a:prstGeom prst="rect">
              <a:avLst/>
            </a:prstGeom>
            <a:noFill/>
          </p:spPr>
        </p:pic>
      </p:grpSp>
      <p:grpSp>
        <p:nvGrpSpPr>
          <p:cNvPr id="5" name="Группа 68"/>
          <p:cNvGrpSpPr/>
          <p:nvPr/>
        </p:nvGrpSpPr>
        <p:grpSpPr>
          <a:xfrm>
            <a:off x="4357686" y="3357562"/>
            <a:ext cx="576064" cy="576064"/>
            <a:chOff x="-1476672" y="4077072"/>
            <a:chExt cx="1152128" cy="1152128"/>
          </a:xfrm>
        </p:grpSpPr>
        <p:sp>
          <p:nvSpPr>
            <p:cNvPr id="60" name="Овал 59"/>
            <p:cNvSpPr/>
            <p:nvPr/>
          </p:nvSpPr>
          <p:spPr>
            <a:xfrm>
              <a:off x="-1476672" y="4077072"/>
              <a:ext cx="1152128" cy="115212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6" name="Picture 6" descr="Картинки по запросу иконка дети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-1344140" y="4217990"/>
              <a:ext cx="863507" cy="863507"/>
            </a:xfrm>
            <a:prstGeom prst="rect">
              <a:avLst/>
            </a:prstGeom>
            <a:noFill/>
          </p:spPr>
        </p:pic>
      </p:grpSp>
      <p:grpSp>
        <p:nvGrpSpPr>
          <p:cNvPr id="6" name="Группа 69"/>
          <p:cNvGrpSpPr/>
          <p:nvPr/>
        </p:nvGrpSpPr>
        <p:grpSpPr>
          <a:xfrm>
            <a:off x="4357686" y="1428736"/>
            <a:ext cx="576064" cy="576064"/>
            <a:chOff x="-1620688" y="5373216"/>
            <a:chExt cx="1152128" cy="1152128"/>
          </a:xfrm>
        </p:grpSpPr>
        <p:sp>
          <p:nvSpPr>
            <p:cNvPr id="61" name="Овал 60"/>
            <p:cNvSpPr/>
            <p:nvPr/>
          </p:nvSpPr>
          <p:spPr>
            <a:xfrm>
              <a:off x="-1620688" y="5373216"/>
              <a:ext cx="1152128" cy="115212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8" name="Picture 8" descr="Картинки по запросу иконка общество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-1467218" y="5482676"/>
              <a:ext cx="864096" cy="864096"/>
            </a:xfrm>
            <a:prstGeom prst="rect">
              <a:avLst/>
            </a:prstGeom>
            <a:noFill/>
          </p:spPr>
        </p:pic>
      </p:grpSp>
      <p:pic>
        <p:nvPicPr>
          <p:cNvPr id="20496" name="Picture 16" descr="http://www.kirovreg.ru/upload/resize_cache/iblock/e96/700_467_2/6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85720" y="4071942"/>
            <a:ext cx="1286406" cy="1277069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0498" name="Picture 18" descr="http://www.kirovreg.ru/upload/resize_cache/iblock/b65/700_467_2/DSC_4429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14282" y="5092633"/>
            <a:ext cx="1643074" cy="1638924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286248" y="5286388"/>
            <a:ext cx="4071966" cy="1384995"/>
          </a:xfrm>
          <a:prstGeom prst="rect">
            <a:avLst/>
          </a:prstGeom>
          <a:ln w="28575">
            <a:solidFill>
              <a:schemeClr val="accent5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prstClr val="black"/>
                </a:solidFill>
                <a:latin typeface="Century Gothic" pitchFamily="34" charset="0"/>
              </a:rPr>
              <a:t>В условиях кризиса всё большую актуальность приобретает социальная поддержка граждан</a:t>
            </a:r>
            <a:r>
              <a:rPr lang="ru-RU" sz="1400" b="1" i="1" dirty="0">
                <a:solidFill>
                  <a:prstClr val="black"/>
                </a:solidFill>
                <a:latin typeface="Century Gothic" pitchFamily="34" charset="0"/>
              </a:rPr>
              <a:t>.</a:t>
            </a:r>
            <a:r>
              <a:rPr lang="ru-RU" sz="1400" i="1" dirty="0">
                <a:solidFill>
                  <a:prstClr val="black"/>
                </a:solidFill>
                <a:latin typeface="Century Gothic" pitchFamily="34" charset="0"/>
              </a:rPr>
              <a:t> Это ключевое направление работы, потому что человеческий капитал, его развитие и поддержка — основное условие развития.</a:t>
            </a:r>
          </a:p>
        </p:txBody>
      </p:sp>
      <p:grpSp>
        <p:nvGrpSpPr>
          <p:cNvPr id="10" name="Группа 34"/>
          <p:cNvGrpSpPr/>
          <p:nvPr/>
        </p:nvGrpSpPr>
        <p:grpSpPr>
          <a:xfrm>
            <a:off x="8501058" y="5886450"/>
            <a:ext cx="642942" cy="971550"/>
            <a:chOff x="8501058" y="5886450"/>
            <a:chExt cx="642942" cy="971550"/>
          </a:xfrm>
        </p:grpSpPr>
        <p:pic>
          <p:nvPicPr>
            <p:cNvPr id="42" name="Рисунок 41" descr="111111111111111111.png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1058" y="5886450"/>
              <a:ext cx="642942" cy="971550"/>
            </a:xfrm>
            <a:prstGeom prst="rect">
              <a:avLst/>
            </a:prstGeom>
          </p:spPr>
        </p:pic>
        <p:sp>
          <p:nvSpPr>
            <p:cNvPr id="44" name="Нижний колонтитул 40"/>
            <p:cNvSpPr txBox="1">
              <a:spLocks/>
            </p:cNvSpPr>
            <p:nvPr/>
          </p:nvSpPr>
          <p:spPr>
            <a:xfrm>
              <a:off x="8501090" y="6492875"/>
              <a:ext cx="6429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8713113" y="0"/>
            <a:ext cx="430887" cy="4572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vert270"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ПОВЫШЕНИЕ КАЧЕСТВА ЖИЗНИ НАСЕЛЕНИЯ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85720" y="142852"/>
            <a:ext cx="6072198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ru-RU" sz="1600" b="1" dirty="0">
                <a:latin typeface="Century Gothic" pitchFamily="34" charset="0"/>
              </a:rPr>
              <a:t>Муниципальная программа «Социальная поддержка населения городского округа» </a:t>
            </a:r>
          </a:p>
        </p:txBody>
      </p:sp>
      <p:pic>
        <p:nvPicPr>
          <p:cNvPr id="36" name="Picture 14" descr="http://www.kirovreg.ru/upload/resize_cache/iblock/044/700_467_2/IMG_8248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785918" y="5286388"/>
            <a:ext cx="1428760" cy="1383515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8643966" y="656046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17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42844" y="285728"/>
            <a:ext cx="8784976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142844" y="2000239"/>
            <a:ext cx="8784976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357166"/>
            <a:ext cx="828680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2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Мэрия города Кызыла предлагает вашему вниманию презентацию «Бюджет для граждан» к проекту бюджета городского округа </a:t>
            </a:r>
          </a:p>
          <a:p>
            <a:pPr lvl="2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«Город Кызыл Республики Тыва» на 2020 год и на плановый период 2021 и 2022 годов. В представленном сборнике в доступной и наглядной форме размещены сведения, в наибольшей степени интересующие горожан.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Рисунок 10" descr="фывпфыпывпфывпва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214290"/>
            <a:ext cx="1428760" cy="1836994"/>
          </a:xfrm>
          <a:prstGeom prst="rect">
            <a:avLst/>
          </a:prstGeom>
        </p:spPr>
      </p:pic>
      <p:pic>
        <p:nvPicPr>
          <p:cNvPr id="12" name="Рисунок 11" descr="111111111111111111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1472" y="857232"/>
            <a:ext cx="359289" cy="54292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286644" y="4253219"/>
            <a:ext cx="1785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                                             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14480" y="2112055"/>
            <a:ext cx="29289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58" y="5166382"/>
            <a:ext cx="8501122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i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«Бюджет для граждан» </a:t>
            </a:r>
            <a:r>
              <a:rPr lang="ru-RU" b="1" i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нацелен на широкий круг пользователей - всех граждан города Кызыла, интересы которых в той или иной мере затронуты бюджетом города. Для нас важно мнение каждого гражданина как по формированию доходной и расходной частей бюджета, так и по совершенствованию бюджетного процесса.</a:t>
            </a:r>
            <a:r>
              <a:rPr lang="ru-RU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2071678"/>
            <a:ext cx="828680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i="1" dirty="0" smtClean="0"/>
              <a:t>Основой социальной политики государства в предстоящий период станет реализация стратегических приоритетов в сфере повышения качества жизни населения, развития социальной инфраструктуры и человеческого капитала, установленных Указом Президента Российской Федерации «О национальных целях и стратегических задачах развития Российской Федерации на период до 2024 года». Повышенное внимание будет уделяться национальным проектам, улучшения демографической ситуации, развития здравоохранения, повышения качества образования, обеспечения жильем и создания комфортной городской среды, сохранения </a:t>
            </a:r>
            <a:r>
              <a:rPr lang="ru-RU" i="1" dirty="0" err="1" smtClean="0"/>
              <a:t>духовнонравственных</a:t>
            </a:r>
            <a:r>
              <a:rPr lang="ru-RU" i="1" dirty="0" smtClean="0"/>
              <a:t> ценностей и культуры. </a:t>
            </a:r>
            <a:endParaRPr lang="ru-RU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025668045"/>
              </p:ext>
            </p:extLst>
          </p:nvPr>
        </p:nvGraphicFramePr>
        <p:xfrm>
          <a:off x="4071934" y="2857496"/>
          <a:ext cx="30758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16830" y="3055022"/>
            <a:ext cx="100811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11 264,4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тыс.рублей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8665" y="3040370"/>
            <a:ext cx="100811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11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264,0</a:t>
            </a:r>
            <a:endParaRPr lang="ru-RU" sz="1050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тыс.рублей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2419" y="3034113"/>
            <a:ext cx="100811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11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264,0 </a:t>
            </a:r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тыс.рублей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5500702"/>
            <a:ext cx="33843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Century Gothic" pitchFamily="34" charset="0"/>
              </a:rPr>
              <a:t>Развитие молодежной политики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>
                <a:latin typeface="Century Gothic" pitchFamily="34" charset="0"/>
              </a:rPr>
              <a:t>организация и осуществление мероприятий по работе с детьми и молодежью в городе Кызыле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034113"/>
            <a:ext cx="371477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Century Gothic" pitchFamily="34" charset="0"/>
              </a:rPr>
              <a:t>Спортивно-массовая и оздоровительная работа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>
                <a:latin typeface="Century Gothic" pitchFamily="34" charset="0"/>
              </a:rPr>
              <a:t>мероприятия по вовлечению населения в занятия физической культурой и массовым спортом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>
                <a:latin typeface="Century Gothic" pitchFamily="34" charset="0"/>
              </a:rPr>
              <a:t>реализация мероприятий по внедрению Всероссийского физкультурно-спортивного комплекса "Готов к труду и обороне" (ГТО)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>
                <a:latin typeface="Century Gothic" pitchFamily="34" charset="0"/>
              </a:rPr>
              <a:t>совершенствование спортивной инфраструктуры и материально-технической базы для занятий физической культурой и массовым спортом</a:t>
            </a:r>
          </a:p>
          <a:p>
            <a:r>
              <a:rPr lang="ru-RU" sz="1100" dirty="0">
                <a:latin typeface="Century Gothic" pitchFamily="34" charset="0"/>
              </a:rPr>
              <a:t> </a:t>
            </a:r>
          </a:p>
        </p:txBody>
      </p:sp>
      <p:grpSp>
        <p:nvGrpSpPr>
          <p:cNvPr id="2" name="Группа 35"/>
          <p:cNvGrpSpPr/>
          <p:nvPr/>
        </p:nvGrpSpPr>
        <p:grpSpPr>
          <a:xfrm>
            <a:off x="7000892" y="142852"/>
            <a:ext cx="1591897" cy="6437062"/>
            <a:chOff x="7372591" y="232298"/>
            <a:chExt cx="1591897" cy="6437062"/>
          </a:xfrm>
        </p:grpSpPr>
        <p:pic>
          <p:nvPicPr>
            <p:cNvPr id="19460" name="Picture 4" descr="http://www.kirovreg.ru/upload/resize_cache/iblock/2b5/700_467_2/IMG_3876.JPG"/>
            <p:cNvPicPr>
              <a:picLocks noChangeAspect="1" noChangeArrowheads="1"/>
            </p:cNvPicPr>
            <p:nvPr/>
          </p:nvPicPr>
          <p:blipFill>
            <a:blip r:embed="rId3" cstate="print"/>
            <a:srcRect l="18195" r="15091"/>
            <a:stretch>
              <a:fillRect/>
            </a:stretch>
          </p:blipFill>
          <p:spPr bwMode="auto">
            <a:xfrm>
              <a:off x="7380312" y="5085184"/>
              <a:ext cx="1584176" cy="1584176"/>
            </a:xfrm>
            <a:prstGeom prst="flowChartConnector">
              <a:avLst/>
            </a:prstGeom>
            <a:noFill/>
            <a:ln w="38100">
              <a:solidFill>
                <a:schemeClr val="bg1"/>
              </a:solidFill>
            </a:ln>
          </p:spPr>
        </p:pic>
        <p:pic>
          <p:nvPicPr>
            <p:cNvPr id="19464" name="Picture 8" descr="Хоккейному клубу «Родина» оказана финансовая помощь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7380312" y="3883502"/>
              <a:ext cx="1584176" cy="1539267"/>
            </a:xfrm>
            <a:prstGeom prst="flowChartConnector">
              <a:avLst/>
            </a:prstGeom>
            <a:noFill/>
            <a:ln w="38100">
              <a:solidFill>
                <a:schemeClr val="bg1"/>
              </a:solidFill>
            </a:ln>
          </p:spPr>
        </p:pic>
        <p:pic>
          <p:nvPicPr>
            <p:cNvPr id="19458" name="Picture 2" descr="http://www.kirovreg.ru/upload/resize_cache/iblock/918/700_467_2/IMG_3781.JP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7380312" y="2710086"/>
              <a:ext cx="1584176" cy="1438959"/>
            </a:xfrm>
            <a:prstGeom prst="flowChartConnector">
              <a:avLst/>
            </a:prstGeom>
            <a:noFill/>
            <a:ln w="38100">
              <a:solidFill>
                <a:schemeClr val="bg1"/>
              </a:solidFill>
            </a:ln>
          </p:spPr>
        </p:pic>
        <p:pic>
          <p:nvPicPr>
            <p:cNvPr id="19462" name="Picture 6" descr="http://www.kirovreg.ru/upload/resize_cache/iblock/e1e/700_467_2/IMG_3936.JP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7372591" y="1357298"/>
              <a:ext cx="1555158" cy="1585307"/>
            </a:xfrm>
            <a:prstGeom prst="flowChartConnector">
              <a:avLst/>
            </a:prstGeom>
            <a:noFill/>
            <a:ln w="38100">
              <a:solidFill>
                <a:schemeClr val="bg1"/>
              </a:solidFill>
            </a:ln>
          </p:spPr>
        </p:pic>
        <p:pic>
          <p:nvPicPr>
            <p:cNvPr id="19466" name="Picture 10" descr="http://www.kirovreg.ru/upload/resize_cache/iblock/0aa/700_467_2/DSC_2699.jp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7407736" y="232298"/>
              <a:ext cx="1529328" cy="1496859"/>
            </a:xfrm>
            <a:prstGeom prst="flowChartConnector">
              <a:avLst/>
            </a:prstGeom>
            <a:noFill/>
            <a:ln w="38100">
              <a:solidFill>
                <a:schemeClr val="bg1"/>
              </a:solidFill>
            </a:ln>
          </p:spPr>
        </p:pic>
      </p:grpSp>
      <p:grpSp>
        <p:nvGrpSpPr>
          <p:cNvPr id="3" name="Группа 45"/>
          <p:cNvGrpSpPr/>
          <p:nvPr/>
        </p:nvGrpSpPr>
        <p:grpSpPr>
          <a:xfrm>
            <a:off x="142844" y="3429000"/>
            <a:ext cx="642942" cy="642942"/>
            <a:chOff x="-1404664" y="3573016"/>
            <a:chExt cx="576064" cy="518458"/>
          </a:xfrm>
        </p:grpSpPr>
        <p:sp>
          <p:nvSpPr>
            <p:cNvPr id="44" name="Овал 43"/>
            <p:cNvSpPr/>
            <p:nvPr/>
          </p:nvSpPr>
          <p:spPr>
            <a:xfrm>
              <a:off x="-1404664" y="3573016"/>
              <a:ext cx="576064" cy="51845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470" name="Picture 14" descr="Картинки по запросу иконка спорт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-1340657" y="3630625"/>
              <a:ext cx="432048" cy="432048"/>
            </a:xfrm>
            <a:prstGeom prst="rect">
              <a:avLst/>
            </a:prstGeom>
            <a:noFill/>
          </p:spPr>
        </p:pic>
      </p:grp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4282" y="714356"/>
            <a:ext cx="6643734" cy="1815882"/>
          </a:xfrm>
          <a:prstGeom prst="rect">
            <a:avLst/>
          </a:prstGeom>
          <a:ln w="28575">
            <a:solidFill>
              <a:schemeClr val="accent5"/>
            </a:solidFill>
            <a:prstDash val="sysDot"/>
          </a:ln>
        </p:spPr>
        <p:txBody>
          <a:bodyPr wrap="square">
            <a:spAutoFit/>
          </a:bodyPr>
          <a:lstStyle/>
          <a:p>
            <a:pPr lvl="3"/>
            <a:r>
              <a:rPr lang="ru-RU" sz="1400" i="1" dirty="0">
                <a:solidFill>
                  <a:prstClr val="black"/>
                </a:solidFill>
                <a:latin typeface="Century Gothic" pitchFamily="34" charset="0"/>
              </a:rPr>
              <a:t>Особым значением в сфере развития культуры, молодежной политики, спорта и туризма в городе является воспитание патриотичных, гармонически развитых людей, способных к творчеству и адекватным действиям в сложных жизненных ситуациях, выполнению своего гражданского долга в сложной социально- экономической, политической ситуации</a:t>
            </a:r>
            <a:r>
              <a:rPr lang="ru-RU" sz="1400" i="1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1472" y="58143"/>
            <a:ext cx="6072198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ru-RU" sz="1600" b="1" dirty="0">
                <a:latin typeface="Century Gothic" pitchFamily="34" charset="0"/>
              </a:rPr>
              <a:t>Муниципальная программа «Развитие физической культуры, спорта и молодежной политики»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713113" y="0"/>
            <a:ext cx="430887" cy="4572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vert270"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ПОВЫШЕНИЕ КАЧЕСТВА ЖИЗНИ НАСЕЛЕНИЯ</a:t>
            </a:r>
          </a:p>
        </p:txBody>
      </p:sp>
      <p:grpSp>
        <p:nvGrpSpPr>
          <p:cNvPr id="4" name="Группа 31"/>
          <p:cNvGrpSpPr/>
          <p:nvPr/>
        </p:nvGrpSpPr>
        <p:grpSpPr>
          <a:xfrm>
            <a:off x="8501058" y="5886450"/>
            <a:ext cx="642942" cy="971550"/>
            <a:chOff x="8501058" y="5886450"/>
            <a:chExt cx="642942" cy="971550"/>
          </a:xfrm>
        </p:grpSpPr>
        <p:pic>
          <p:nvPicPr>
            <p:cNvPr id="33" name="Рисунок 32" descr="111111111111111111.png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1058" y="5886450"/>
              <a:ext cx="642942" cy="971550"/>
            </a:xfrm>
            <a:prstGeom prst="rect">
              <a:avLst/>
            </a:prstGeom>
          </p:spPr>
        </p:pic>
        <p:sp>
          <p:nvSpPr>
            <p:cNvPr id="40" name="Нижний колонтитул 40"/>
            <p:cNvSpPr txBox="1">
              <a:spLocks/>
            </p:cNvSpPr>
            <p:nvPr/>
          </p:nvSpPr>
          <p:spPr>
            <a:xfrm>
              <a:off x="8501090" y="6492875"/>
              <a:ext cx="6429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Группа 29"/>
          <p:cNvGrpSpPr/>
          <p:nvPr/>
        </p:nvGrpSpPr>
        <p:grpSpPr>
          <a:xfrm>
            <a:off x="142844" y="5572140"/>
            <a:ext cx="642910" cy="646362"/>
            <a:chOff x="-1908720" y="5013176"/>
            <a:chExt cx="1296144" cy="1296144"/>
          </a:xfrm>
        </p:grpSpPr>
        <p:sp>
          <p:nvSpPr>
            <p:cNvPr id="37" name="Овал 36"/>
            <p:cNvSpPr/>
            <p:nvPr/>
          </p:nvSpPr>
          <p:spPr>
            <a:xfrm>
              <a:off x="-1908720" y="5013176"/>
              <a:ext cx="1296144" cy="1296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26" descr="Похожее изображение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-1624299" y="5287943"/>
              <a:ext cx="792087" cy="792087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4143372" y="6286520"/>
            <a:ext cx="84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2020 год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43504" y="6286520"/>
            <a:ext cx="84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2021 год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72198" y="6286520"/>
            <a:ext cx="808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2022год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3966" y="656046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18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57620" y="1214422"/>
            <a:ext cx="1008112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43</a:t>
            </a:r>
            <a:r>
              <a:rPr lang="en-US" sz="3600" b="1" dirty="0">
                <a:solidFill>
                  <a:schemeClr val="bg1"/>
                </a:solidFill>
              </a:rPr>
              <a:t>%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5703" y="1534411"/>
            <a:ext cx="1008112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45</a:t>
            </a:r>
            <a:r>
              <a:rPr lang="en-US" sz="3600" b="1" dirty="0">
                <a:solidFill>
                  <a:schemeClr val="bg1"/>
                </a:solidFill>
              </a:rPr>
              <a:t>%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3239" y="2699341"/>
            <a:ext cx="1008112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55</a:t>
            </a:r>
            <a:r>
              <a:rPr lang="en-US" sz="3600" b="1" dirty="0">
                <a:solidFill>
                  <a:schemeClr val="bg1"/>
                </a:solidFill>
              </a:rPr>
              <a:t>%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3755" y="1517158"/>
            <a:ext cx="1008112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45</a:t>
            </a:r>
            <a:r>
              <a:rPr lang="en-US" sz="3600" b="1" dirty="0">
                <a:solidFill>
                  <a:schemeClr val="bg1"/>
                </a:solidFill>
              </a:rPr>
              <a:t>%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3391" y="2691442"/>
            <a:ext cx="1008112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55</a:t>
            </a:r>
            <a:r>
              <a:rPr lang="en-US" sz="3600" b="1" dirty="0">
                <a:solidFill>
                  <a:schemeClr val="bg1"/>
                </a:solidFill>
              </a:rPr>
              <a:t>%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8434" name="AutoShape 2" descr="Картинки по запросу иконка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http://www.kirovreg.ru/upload/resize_cache/iblock/23a/700_467_2/fpdzj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71080" y="3500438"/>
            <a:ext cx="1829482" cy="1785950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8446" name="Picture 14" descr="http://www.kirovreg.ru/upload/resize_cache/iblock/468/700_467_2/DSC_140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10961" y="3143248"/>
            <a:ext cx="1832279" cy="1823164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xmlns="" val="2511643541"/>
              </p:ext>
            </p:extLst>
          </p:nvPr>
        </p:nvGraphicFramePr>
        <p:xfrm>
          <a:off x="4429124" y="500042"/>
          <a:ext cx="4143404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6" name="Picture 12" descr="http://www.kirovreg.ru/upload/iblock/75d/TOMS261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2844" y="2793068"/>
            <a:ext cx="1714512" cy="1718988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27" name="Прямоугольник 26"/>
          <p:cNvSpPr/>
          <p:nvPr/>
        </p:nvSpPr>
        <p:spPr>
          <a:xfrm>
            <a:off x="214282" y="7141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itchFamily="34" charset="0"/>
              </a:rPr>
              <a:t>Муниципальная программа «Повышение эффективности управления общественными финансами городского округа»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743890" y="0"/>
            <a:ext cx="400110" cy="51435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vert270"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СОВЕРШЕНСТВОВАНИЕ МУНИЦИПАЛЬНОГО УПРАВЛЕНИЯ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5357826"/>
            <a:ext cx="3071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entury Gothic" pitchFamily="34" charset="0"/>
                <a:cs typeface="Arial" pitchFamily="34" charset="0"/>
              </a:rPr>
              <a:t>      Динамика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entury Gothic" pitchFamily="34" charset="0"/>
                <a:cs typeface="Arial" pitchFamily="34" charset="0"/>
              </a:rPr>
              <a:t> муниципального долга</a:t>
            </a:r>
            <a:endParaRPr kumimoji="0" lang="ru-RU" sz="1600" b="1" i="1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2844" y="785794"/>
            <a:ext cx="2500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Century Gothic" pitchFamily="34" charset="0"/>
              </a:rPr>
              <a:t>Подпрограммы</a:t>
            </a:r>
            <a:r>
              <a:rPr lang="en-US" sz="1400" i="1" dirty="0">
                <a:latin typeface="Century Gothic" pitchFamily="34" charset="0"/>
              </a:rPr>
              <a:t>:</a:t>
            </a:r>
            <a:endParaRPr lang="ru-RU" sz="1400" i="1" dirty="0">
              <a:latin typeface="Century Gothic" pitchFamily="34" charset="0"/>
            </a:endParaRPr>
          </a:p>
        </p:txBody>
      </p:sp>
      <p:sp>
        <p:nvSpPr>
          <p:cNvPr id="42" name="Пирог 41"/>
          <p:cNvSpPr/>
          <p:nvPr/>
        </p:nvSpPr>
        <p:spPr>
          <a:xfrm rot="5400000">
            <a:off x="0" y="6310800"/>
            <a:ext cx="1094400" cy="1094400"/>
          </a:xfrm>
          <a:prstGeom prst="pie">
            <a:avLst>
              <a:gd name="adj1" fmla="val 5391646"/>
              <a:gd name="adj2" fmla="val 16200000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ирог 42"/>
          <p:cNvSpPr/>
          <p:nvPr/>
        </p:nvSpPr>
        <p:spPr>
          <a:xfrm rot="5400000">
            <a:off x="1000100" y="5922000"/>
            <a:ext cx="1872000" cy="1872000"/>
          </a:xfrm>
          <a:prstGeom prst="pie">
            <a:avLst>
              <a:gd name="adj1" fmla="val 5391646"/>
              <a:gd name="adj2" fmla="val 16200000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Пирог 43"/>
          <p:cNvSpPr/>
          <p:nvPr/>
        </p:nvSpPr>
        <p:spPr>
          <a:xfrm rot="5400000">
            <a:off x="2000232" y="5418000"/>
            <a:ext cx="2880000" cy="2880000"/>
          </a:xfrm>
          <a:prstGeom prst="pie">
            <a:avLst>
              <a:gd name="adj1" fmla="val 5391646"/>
              <a:gd name="adj2" fmla="val 16200000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ирог 44"/>
          <p:cNvSpPr/>
          <p:nvPr/>
        </p:nvSpPr>
        <p:spPr>
          <a:xfrm rot="5400000">
            <a:off x="3571868" y="5994000"/>
            <a:ext cx="1728000" cy="1728000"/>
          </a:xfrm>
          <a:prstGeom prst="pie">
            <a:avLst>
              <a:gd name="adj1" fmla="val 5391646"/>
              <a:gd name="adj2" fmla="val 16200000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Пирог 45"/>
          <p:cNvSpPr/>
          <p:nvPr/>
        </p:nvSpPr>
        <p:spPr>
          <a:xfrm rot="5400000">
            <a:off x="5072066" y="5835600"/>
            <a:ext cx="2044800" cy="2044800"/>
          </a:xfrm>
          <a:prstGeom prst="pie">
            <a:avLst>
              <a:gd name="adj1" fmla="val 5391646"/>
              <a:gd name="adj2" fmla="val 16200000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Пирог 46"/>
          <p:cNvSpPr/>
          <p:nvPr/>
        </p:nvSpPr>
        <p:spPr>
          <a:xfrm rot="5400000">
            <a:off x="6357950" y="5734800"/>
            <a:ext cx="2246400" cy="2246400"/>
          </a:xfrm>
          <a:prstGeom prst="pie">
            <a:avLst>
              <a:gd name="adj1" fmla="val 5391646"/>
              <a:gd name="adj2" fmla="val 16200000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8501058" y="5886450"/>
            <a:ext cx="642942" cy="971550"/>
            <a:chOff x="8501058" y="5886450"/>
            <a:chExt cx="642942" cy="971550"/>
          </a:xfrm>
        </p:grpSpPr>
        <p:pic>
          <p:nvPicPr>
            <p:cNvPr id="23" name="Рисунок 22" descr="111111111111111111.png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1058" y="5886450"/>
              <a:ext cx="642942" cy="971550"/>
            </a:xfrm>
            <a:prstGeom prst="rect">
              <a:avLst/>
            </a:prstGeom>
          </p:spPr>
        </p:pic>
        <p:sp>
          <p:nvSpPr>
            <p:cNvPr id="24" name="Нижний колонтитул 40"/>
            <p:cNvSpPr txBox="1">
              <a:spLocks/>
            </p:cNvSpPr>
            <p:nvPr/>
          </p:nvSpPr>
          <p:spPr>
            <a:xfrm>
              <a:off x="8501090" y="6492875"/>
              <a:ext cx="6429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-214346" y="6442502"/>
            <a:ext cx="1512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Century Gothic" pitchFamily="34" charset="0"/>
              </a:rPr>
              <a:t>          </a:t>
            </a:r>
            <a:r>
              <a:rPr lang="ru-RU" sz="1000" b="1" dirty="0" smtClean="0">
                <a:solidFill>
                  <a:schemeClr val="bg1"/>
                </a:solidFill>
                <a:latin typeface="Century Gothic" pitchFamily="34" charset="0"/>
              </a:rPr>
              <a:t>2013 </a:t>
            </a:r>
            <a:r>
              <a:rPr lang="ru-RU" sz="1000" b="1" dirty="0">
                <a:solidFill>
                  <a:schemeClr val="bg1"/>
                </a:solidFill>
                <a:latin typeface="Century Gothic" pitchFamily="34" charset="0"/>
              </a:rPr>
              <a:t>г.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entury Gothic" pitchFamily="34" charset="0"/>
              </a:rPr>
              <a:t>506,5 </a:t>
            </a:r>
            <a:r>
              <a:rPr lang="ru-RU" sz="700" b="1" dirty="0" err="1">
                <a:solidFill>
                  <a:schemeClr val="bg1"/>
                </a:solidFill>
                <a:latin typeface="Century Gothic" pitchFamily="34" charset="0"/>
              </a:rPr>
              <a:t>млн.руб</a:t>
            </a:r>
            <a:endParaRPr lang="ru-RU" sz="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71538" y="6034698"/>
            <a:ext cx="1512168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Century Gothic" pitchFamily="34" charset="0"/>
              </a:rPr>
              <a:t>2014 </a:t>
            </a: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>г.</a:t>
            </a:r>
          </a:p>
          <a:p>
            <a:pPr algn="ctr">
              <a:lnSpc>
                <a:spcPts val="1900"/>
              </a:lnSpc>
            </a:pPr>
            <a:endParaRPr lang="ru-RU" sz="1200" b="1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lnSpc>
                <a:spcPts val="19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783,9 </a:t>
            </a:r>
            <a:r>
              <a:rPr lang="ru-RU" sz="800" b="1" dirty="0" err="1" smtClean="0">
                <a:solidFill>
                  <a:schemeClr val="bg1"/>
                </a:solidFill>
                <a:latin typeface="Century Gothic" pitchFamily="34" charset="0"/>
              </a:rPr>
              <a:t>млн.руб</a:t>
            </a:r>
            <a:endParaRPr lang="ru-RU" sz="105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5590602"/>
            <a:ext cx="2268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2015 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г.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462,8</a:t>
            </a:r>
            <a:r>
              <a:rPr lang="ru-RU" sz="105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Century Gothic" pitchFamily="34" charset="0"/>
              </a:rPr>
              <a:t>млн.руб</a:t>
            </a: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ru-RU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71868" y="6000768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entury Gothic" pitchFamily="34" charset="0"/>
              </a:rPr>
              <a:t>2016г</a:t>
            </a: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554,6 </a:t>
            </a:r>
            <a:r>
              <a:rPr lang="ru-RU" sz="7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Century Gothic" pitchFamily="34" charset="0"/>
              </a:rPr>
              <a:t>млн.руб</a:t>
            </a:r>
            <a:endParaRPr lang="ru-RU" sz="105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72066" y="5963284"/>
            <a:ext cx="1512168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        </a:t>
            </a: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2017 </a:t>
            </a: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г.</a:t>
            </a:r>
          </a:p>
          <a:p>
            <a:pPr algn="ctr">
              <a:lnSpc>
                <a:spcPts val="1900"/>
              </a:lnSpc>
            </a:pP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607,9</a:t>
            </a:r>
            <a:r>
              <a:rPr lang="ru-RU" sz="5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000" b="1" dirty="0">
                <a:solidFill>
                  <a:schemeClr val="bg1"/>
                </a:solidFill>
                <a:latin typeface="Century Gothic" pitchFamily="34" charset="0"/>
              </a:rPr>
              <a:t>млн. </a:t>
            </a:r>
            <a:r>
              <a:rPr lang="ru-RU" sz="1000" b="1" dirty="0" err="1">
                <a:solidFill>
                  <a:schemeClr val="bg1"/>
                </a:solidFill>
                <a:latin typeface="Century Gothic" pitchFamily="34" charset="0"/>
              </a:rPr>
              <a:t>руб</a:t>
            </a:r>
            <a:endParaRPr lang="ru-RU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43702" y="5963284"/>
            <a:ext cx="171451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2018 </a:t>
            </a: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г.</a:t>
            </a:r>
          </a:p>
          <a:p>
            <a:pPr algn="ctr">
              <a:lnSpc>
                <a:spcPts val="1900"/>
              </a:lnSpc>
            </a:pP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390,1</a:t>
            </a:r>
            <a:r>
              <a:rPr lang="ru-RU" sz="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000" b="1" dirty="0">
                <a:solidFill>
                  <a:schemeClr val="bg1"/>
                </a:solidFill>
                <a:latin typeface="Century Gothic" pitchFamily="34" charset="0"/>
              </a:rPr>
              <a:t>млн. рублей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43768" y="3571876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2022 год</a:t>
            </a:r>
            <a:endParaRPr lang="ru-RU" sz="1000" b="1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29124" y="3571876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2020 год</a:t>
            </a:r>
            <a:endParaRPr lang="ru-RU" sz="1000" b="1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86446" y="3571876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2021 год</a:t>
            </a:r>
            <a:endParaRPr lang="ru-RU" sz="1000" b="1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142844" y="1071546"/>
          <a:ext cx="427321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3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1. Повышение устойчивости исполнения бюджета города Кызыла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2. Управление муниципальным долгом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4572000" y="3847462"/>
            <a:ext cx="39290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1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Современное состояние системы управления муниципальными финансами характеризуется проведением ответственной и прозрачной бюджетной политики, исполнением в полном объеме принятых бюджетных обязательств, повышением эффективности и результативности расходов городского бюджета.</a:t>
            </a: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7369757" y="1320628"/>
            <a:ext cx="1008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8"/>
          <p:cNvSpPr txBox="1"/>
          <p:nvPr/>
        </p:nvSpPr>
        <p:spPr>
          <a:xfrm>
            <a:off x="5996781" y="571409"/>
            <a:ext cx="112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799,0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</p:txBody>
      </p:sp>
      <p:sp>
        <p:nvSpPr>
          <p:cNvPr id="51" name="TextBox 8"/>
          <p:cNvSpPr txBox="1"/>
          <p:nvPr/>
        </p:nvSpPr>
        <p:spPr>
          <a:xfrm>
            <a:off x="4665736" y="1349854"/>
            <a:ext cx="1008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8"/>
          <p:cNvSpPr txBox="1"/>
          <p:nvPr/>
        </p:nvSpPr>
        <p:spPr>
          <a:xfrm>
            <a:off x="4572000" y="571480"/>
            <a:ext cx="110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14 434,6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43966" y="656046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19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43890" y="0"/>
            <a:ext cx="400110" cy="51435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vert270"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СОВЕРШЕНСТВОВАНИЕ МУНИЦИПАЛЬНОГО УПРАВЛЕНИЯ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000504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Одними из приоритетных направлений повышения эффективности бюджетных расходов становится развитие системы открытости и прозрачности общественных финансов, расширение практики вовлеченности граждан в бюджетный процесс и механизмов инициативного </a:t>
            </a:r>
            <a:r>
              <a:rPr lang="ru-RU" sz="1200" b="1" i="1" dirty="0" err="1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бюджетирования</a:t>
            </a:r>
            <a:r>
              <a:rPr lang="ru-RU" sz="1200" b="1" i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, наиболее распространенными из которых являются программы поддержки местных инициатив.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7620" y="1214422"/>
            <a:ext cx="1008112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43</a:t>
            </a:r>
            <a:r>
              <a:rPr lang="en-US" sz="3600" b="1" dirty="0">
                <a:solidFill>
                  <a:schemeClr val="bg1"/>
                </a:solidFill>
              </a:rPr>
              <a:t>%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2708920"/>
            <a:ext cx="1008112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57</a:t>
            </a:r>
            <a:r>
              <a:rPr lang="en-US" sz="3600" b="1" dirty="0">
                <a:solidFill>
                  <a:schemeClr val="bg1"/>
                </a:solidFill>
              </a:rPr>
              <a:t>%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5703" y="1534411"/>
            <a:ext cx="1008112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45</a:t>
            </a:r>
            <a:r>
              <a:rPr lang="en-US" sz="3600" b="1" dirty="0">
                <a:solidFill>
                  <a:schemeClr val="bg1"/>
                </a:solidFill>
              </a:rPr>
              <a:t>%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3239" y="2699341"/>
            <a:ext cx="1008112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55</a:t>
            </a:r>
            <a:r>
              <a:rPr lang="en-US" sz="3600" b="1" dirty="0">
                <a:solidFill>
                  <a:schemeClr val="bg1"/>
                </a:solidFill>
              </a:rPr>
              <a:t>%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3755" y="1517158"/>
            <a:ext cx="1008112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45</a:t>
            </a:r>
            <a:r>
              <a:rPr lang="en-US" sz="3600" b="1" dirty="0">
                <a:solidFill>
                  <a:schemeClr val="bg1"/>
                </a:solidFill>
              </a:rPr>
              <a:t>%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3391" y="2691442"/>
            <a:ext cx="1008112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55</a:t>
            </a:r>
            <a:r>
              <a:rPr lang="en-US" sz="3600" b="1" dirty="0">
                <a:solidFill>
                  <a:schemeClr val="bg1"/>
                </a:solidFill>
              </a:rPr>
              <a:t>%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0" name="Выноска 1 29"/>
          <p:cNvSpPr/>
          <p:nvPr/>
        </p:nvSpPr>
        <p:spPr>
          <a:xfrm>
            <a:off x="4857752" y="785794"/>
            <a:ext cx="3643338" cy="3143272"/>
          </a:xfrm>
          <a:prstGeom prst="borderCallout1">
            <a:avLst>
              <a:gd name="adj1" fmla="val 43113"/>
              <a:gd name="adj2" fmla="val 99999"/>
              <a:gd name="adj3" fmla="val 43202"/>
              <a:gd name="adj4" fmla="val 100098"/>
            </a:avLst>
          </a:prstGeom>
          <a:noFill/>
          <a:ln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42" name="Picture 10" descr="http://www.kirovreg.ru/upload/resize_cache/iblock/23a/700_467_2/fpdzj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55553" y="4857760"/>
            <a:ext cx="1902661" cy="1857388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8446" name="Picture 14" descr="http://www.kirovreg.ru/upload/resize_cache/iblock/468/700_467_2/DSC_140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71736" y="4857760"/>
            <a:ext cx="1928826" cy="1893285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8444" name="Picture 12" descr="http://www.kirovreg.ru/upload/iblock/75d/TOMS261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3084" y="4857760"/>
            <a:ext cx="1855220" cy="1857388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34" name="Прямоугольник 33"/>
          <p:cNvSpPr/>
          <p:nvPr/>
        </p:nvSpPr>
        <p:spPr>
          <a:xfrm>
            <a:off x="4857752" y="785795"/>
            <a:ext cx="3286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Century Gothic" pitchFamily="34" charset="0"/>
              </a:rPr>
              <a:t>Подпрограммы</a:t>
            </a:r>
          </a:p>
        </p:txBody>
      </p:sp>
      <p:grpSp>
        <p:nvGrpSpPr>
          <p:cNvPr id="2" name="Группа 21"/>
          <p:cNvGrpSpPr/>
          <p:nvPr/>
        </p:nvGrpSpPr>
        <p:grpSpPr>
          <a:xfrm>
            <a:off x="8501058" y="5886450"/>
            <a:ext cx="642942" cy="971550"/>
            <a:chOff x="8501058" y="5886450"/>
            <a:chExt cx="642942" cy="971550"/>
          </a:xfrm>
        </p:grpSpPr>
        <p:pic>
          <p:nvPicPr>
            <p:cNvPr id="23" name="Рисунок 22" descr="111111111111111111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1058" y="5886450"/>
              <a:ext cx="642942" cy="971550"/>
            </a:xfrm>
            <a:prstGeom prst="rect">
              <a:avLst/>
            </a:prstGeom>
          </p:spPr>
        </p:pic>
        <p:sp>
          <p:nvSpPr>
            <p:cNvPr id="24" name="Нижний колонтитул 40"/>
            <p:cNvSpPr txBox="1">
              <a:spLocks/>
            </p:cNvSpPr>
            <p:nvPr/>
          </p:nvSpPr>
          <p:spPr>
            <a:xfrm>
              <a:off x="8501090" y="6492875"/>
              <a:ext cx="6429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20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85720" y="0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itchFamily="34" charset="0"/>
              </a:rPr>
              <a:t>Муниципальная программа «Повышение эффективности муниципального управления на территории городского округа»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4929190" y="1074408"/>
          <a:ext cx="3500462" cy="278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71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4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B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Управление муниципальным имуществом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67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 Управление земельными участками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953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 Развитие муниципальной службы и отраслевых органов управления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778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 Противодействие коррупции в органах мастного самоуправления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85720" y="3714752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2020 год</a:t>
            </a:r>
            <a:endParaRPr lang="ru-RU" sz="1000" b="1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28992" y="3714752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2022 год</a:t>
            </a:r>
            <a:endParaRPr lang="ru-RU" sz="1000" b="1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57356" y="3714752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2021 год</a:t>
            </a:r>
            <a:endParaRPr lang="ru-RU" sz="1000" b="1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xmlns="" val="2841881464"/>
              </p:ext>
            </p:extLst>
          </p:nvPr>
        </p:nvGraphicFramePr>
        <p:xfrm>
          <a:off x="285720" y="785794"/>
          <a:ext cx="442912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Диаграмма 40"/>
          <p:cNvGraphicFramePr/>
          <p:nvPr/>
        </p:nvGraphicFramePr>
        <p:xfrm>
          <a:off x="3857620" y="642918"/>
          <a:ext cx="4500594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" name="Рисунок 2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00166" cy="9430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596" y="0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itchFamily="34" charset="0"/>
              </a:rPr>
              <a:t>Муниципальная программа «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Формирование современной городской среды</a:t>
            </a:r>
            <a:r>
              <a:rPr lang="ru-RU" sz="1600" b="1" dirty="0">
                <a:latin typeface="Century Gothic" pitchFamily="34" charset="0"/>
              </a:rPr>
              <a:t>»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78854" name="AutoShape 6" descr="Картинки по запросу иконка доро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58" name="AutoShape 10" descr="Картинки по запросу иконка дорожный кону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60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62" name="AutoShape 1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500695" y="2928934"/>
            <a:ext cx="875561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ru-RU" sz="1400" b="1" dirty="0">
                <a:latin typeface="Century Gothic" pitchFamily="34" charset="0"/>
              </a:rPr>
              <a:t>2020 </a:t>
            </a:r>
            <a:r>
              <a:rPr lang="ru-RU" sz="1100" b="1" dirty="0">
                <a:latin typeface="Century Gothic" pitchFamily="34" charset="0"/>
              </a:rPr>
              <a:t>год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357686" y="3286124"/>
            <a:ext cx="4528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itchFamily="34" charset="0"/>
              </a:rPr>
              <a:t>Благоустройство территорий общего пользования населения</a:t>
            </a:r>
          </a:p>
          <a:p>
            <a:endParaRPr lang="ru-RU" sz="1600" dirty="0">
              <a:latin typeface="Century Gothic" pitchFamily="34" charset="0"/>
            </a:endParaRPr>
          </a:p>
          <a:p>
            <a:r>
              <a:rPr lang="ru-RU" sz="1600" dirty="0">
                <a:latin typeface="Century Gothic" pitchFamily="34" charset="0"/>
              </a:rPr>
              <a:t>Благоустройство дворовых территорий многоквартирных домов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857356" y="4929198"/>
            <a:ext cx="6143668" cy="1061829"/>
          </a:xfrm>
          <a:prstGeom prst="rect">
            <a:avLst/>
          </a:prstGeom>
          <a:ln w="28575">
            <a:solidFill>
              <a:schemeClr val="accent2"/>
            </a:solidFill>
            <a:prstDash val="sysDot"/>
          </a:ln>
        </p:spPr>
        <p:txBody>
          <a:bodyPr wrap="square">
            <a:spAutoFit/>
          </a:bodyPr>
          <a:lstStyle/>
          <a:p>
            <a:pPr lvl="2">
              <a:spcAft>
                <a:spcPts val="600"/>
              </a:spcAft>
            </a:pPr>
            <a:endParaRPr lang="ru-RU" sz="1200" dirty="0">
              <a:latin typeface="Century Gothic" pitchFamily="34" charset="0"/>
            </a:endParaRPr>
          </a:p>
          <a:p>
            <a:pPr lvl="2">
              <a:spcAft>
                <a:spcPts val="600"/>
              </a:spcAft>
            </a:pPr>
            <a:r>
              <a:rPr lang="ru-RU" sz="1200" dirty="0">
                <a:latin typeface="Century Gothic" pitchFamily="34" charset="0"/>
              </a:rPr>
              <a:t>Общая площадь территории города Кызыла составляет</a:t>
            </a:r>
            <a:r>
              <a:rPr lang="en-US" sz="1200" dirty="0">
                <a:latin typeface="Century Gothic" pitchFamily="34" charset="0"/>
              </a:rPr>
              <a:t>:</a:t>
            </a:r>
            <a:endParaRPr lang="ru-RU" sz="1200" dirty="0">
              <a:latin typeface="Century Gothic" pitchFamily="34" charset="0"/>
            </a:endParaRPr>
          </a:p>
          <a:p>
            <a:pPr lvl="2">
              <a:spcAft>
                <a:spcPts val="600"/>
              </a:spcAft>
            </a:pPr>
            <a:r>
              <a:rPr lang="ru-RU" sz="1200" b="1" dirty="0">
                <a:latin typeface="Century Gothic" pitchFamily="34" charset="0"/>
              </a:rPr>
              <a:t>200,4 тыс.км²</a:t>
            </a:r>
            <a:r>
              <a:rPr lang="ru-RU" sz="1200" dirty="0">
                <a:latin typeface="Century Gothic" pitchFamily="34" charset="0"/>
              </a:rPr>
              <a:t>, </a:t>
            </a:r>
          </a:p>
          <a:p>
            <a:pPr lvl="2">
              <a:spcAft>
                <a:spcPts val="600"/>
              </a:spcAft>
            </a:pPr>
            <a:r>
              <a:rPr lang="ru-RU" sz="1200" dirty="0">
                <a:latin typeface="Century Gothic" pitchFamily="34" charset="0"/>
              </a:rPr>
              <a:t>Численность населения на 01.01.2019 года – </a:t>
            </a:r>
            <a:r>
              <a:rPr lang="ru-RU" sz="1200" b="1" dirty="0">
                <a:latin typeface="Century Gothic" pitchFamily="34" charset="0"/>
              </a:rPr>
              <a:t>118,580 тыс. чел.</a:t>
            </a:r>
            <a:endParaRPr lang="ru-RU" sz="1200" dirty="0">
              <a:latin typeface="Century Gothic" pitchFamily="34" charset="0"/>
            </a:endParaRPr>
          </a:p>
        </p:txBody>
      </p:sp>
      <p:pic>
        <p:nvPicPr>
          <p:cNvPr id="25" name="Рисунок 24" descr="111111111111111111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1058" y="5886450"/>
            <a:ext cx="642942" cy="971550"/>
          </a:xfrm>
          <a:prstGeom prst="rect">
            <a:avLst/>
          </a:prstGeom>
        </p:spPr>
      </p:pic>
      <p:pic>
        <p:nvPicPr>
          <p:cNvPr id="27" name="Рисунок 26" descr="фывпфыпывпфывпва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E0E2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928794" y="4714884"/>
            <a:ext cx="1071570" cy="1377744"/>
          </a:xfrm>
          <a:prstGeom prst="rect">
            <a:avLst/>
          </a:prstGeom>
        </p:spPr>
      </p:pic>
      <p:grpSp>
        <p:nvGrpSpPr>
          <p:cNvPr id="3" name="Группа 18"/>
          <p:cNvGrpSpPr/>
          <p:nvPr/>
        </p:nvGrpSpPr>
        <p:grpSpPr>
          <a:xfrm>
            <a:off x="3857620" y="4071942"/>
            <a:ext cx="442303" cy="442303"/>
            <a:chOff x="-1692696" y="260648"/>
            <a:chExt cx="1296144" cy="1296144"/>
          </a:xfrm>
        </p:grpSpPr>
        <p:sp>
          <p:nvSpPr>
            <p:cNvPr id="33" name="Овал 32"/>
            <p:cNvSpPr/>
            <p:nvPr/>
          </p:nvSpPr>
          <p:spPr>
            <a:xfrm>
              <a:off x="-1692696" y="260648"/>
              <a:ext cx="1296144" cy="12961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Picture 1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444444">
                    <a:alpha val="5882"/>
                  </a:srgbClr>
                </a:clrFrom>
                <a:clrTo>
                  <a:srgbClr val="444444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-1476672" y="404664"/>
              <a:ext cx="864096" cy="864096"/>
            </a:xfrm>
            <a:prstGeom prst="rect">
              <a:avLst/>
            </a:prstGeom>
            <a:noFill/>
          </p:spPr>
        </p:pic>
      </p:grpSp>
      <p:grpSp>
        <p:nvGrpSpPr>
          <p:cNvPr id="4" name="Группа 34"/>
          <p:cNvGrpSpPr/>
          <p:nvPr/>
        </p:nvGrpSpPr>
        <p:grpSpPr>
          <a:xfrm>
            <a:off x="3857620" y="3357562"/>
            <a:ext cx="432048" cy="432048"/>
            <a:chOff x="-1836712" y="1700808"/>
            <a:chExt cx="1296144" cy="1296144"/>
          </a:xfrm>
        </p:grpSpPr>
        <p:sp>
          <p:nvSpPr>
            <p:cNvPr id="36" name="Овал 35"/>
            <p:cNvSpPr/>
            <p:nvPr/>
          </p:nvSpPr>
          <p:spPr>
            <a:xfrm>
              <a:off x="-1836712" y="1700808"/>
              <a:ext cx="1296144" cy="1296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16" descr="Картинки по запросу иконка человек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-1667794" y="1854541"/>
              <a:ext cx="936104" cy="936104"/>
            </a:xfrm>
            <a:prstGeom prst="rect">
              <a:avLst/>
            </a:prstGeom>
            <a:noFill/>
          </p:spPr>
        </p:pic>
      </p:grpSp>
      <p:pic>
        <p:nvPicPr>
          <p:cNvPr id="38" name="Picture 12" descr="http://www.kirovreg.ru/upload/iblock/75d/TOMS2613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1406" y="642918"/>
            <a:ext cx="1902783" cy="1866065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9" name="Picture 12" descr="http://www.kirovreg.ru/upload/iblock/75d/TOMS2613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94754" y="2285992"/>
            <a:ext cx="1905478" cy="1939588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40" name="Picture 12" descr="http://www.kirovreg.ru/upload/iblock/75d/TOMS2613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714480" y="1000108"/>
            <a:ext cx="1928826" cy="1928826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42" name="Picture 12" descr="http://www.kirovreg.ru/upload/iblock/75d/TOMS2613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1714480" y="2754752"/>
            <a:ext cx="1928826" cy="1888694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35" name="Прямоугольник 34"/>
          <p:cNvSpPr/>
          <p:nvPr/>
        </p:nvSpPr>
        <p:spPr>
          <a:xfrm>
            <a:off x="8786842" y="0"/>
            <a:ext cx="369332" cy="5429264"/>
          </a:xfrm>
          <a:prstGeom prst="rect">
            <a:avLst/>
          </a:prstGeom>
          <a:solidFill>
            <a:schemeClr val="accent6"/>
          </a:solidFill>
        </p:spPr>
        <p:txBody>
          <a:bodyPr vert="vert270" wrap="square">
            <a:spAutoFit/>
          </a:bodyPr>
          <a:lstStyle/>
          <a:p>
            <a:r>
              <a:rPr lang="ru-RU" sz="1200" b="1" dirty="0">
                <a:latin typeface="Century Gothic" pitchFamily="34" charset="0"/>
              </a:rPr>
              <a:t> </a:t>
            </a:r>
            <a:r>
              <a:rPr lang="ru-RU" sz="1200" b="1" dirty="0">
                <a:solidFill>
                  <a:srgbClr val="231D4C"/>
                </a:solidFill>
                <a:latin typeface="Century Gothic" pitchFamily="34" charset="0"/>
              </a:rPr>
              <a:t>МОДЕРНИЗАЦИЯ ГОРОДСКОЙ СРЕДЫ И ИНФРАСТРУКТУРНОЕ РАЗВИТЕ</a:t>
            </a:r>
          </a:p>
        </p:txBody>
      </p:sp>
      <p:sp>
        <p:nvSpPr>
          <p:cNvPr id="44" name="Нижний колонтитул 40"/>
          <p:cNvSpPr txBox="1">
            <a:spLocks/>
          </p:cNvSpPr>
          <p:nvPr/>
        </p:nvSpPr>
        <p:spPr>
          <a:xfrm>
            <a:off x="8501090" y="6492875"/>
            <a:ext cx="642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21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614364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vert="horz" wrap="square">
            <a:spAutoFit/>
          </a:bodyPr>
          <a:lstStyle/>
          <a:p>
            <a:endParaRPr lang="ru-RU" sz="32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 l="48383" t="43399" r="48569" b="52199"/>
          <a:stretch>
            <a:fillRect/>
          </a:stretch>
        </p:blipFill>
        <p:spPr bwMode="auto">
          <a:xfrm>
            <a:off x="4214810" y="2000240"/>
            <a:ext cx="928694" cy="7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 l="48383" t="48006" r="48569" b="47387"/>
          <a:stretch>
            <a:fillRect/>
          </a:stretch>
        </p:blipFill>
        <p:spPr bwMode="auto">
          <a:xfrm>
            <a:off x="4214810" y="4429132"/>
            <a:ext cx="928694" cy="78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77285" cy="92867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357686" y="1928802"/>
            <a:ext cx="4071966" cy="4071966"/>
          </a:xfrm>
          <a:prstGeom prst="rect">
            <a:avLst/>
          </a:prstGeom>
          <a:noFill/>
          <a:ln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616" y="68025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entury Gothic" pitchFamily="34" charset="0"/>
              </a:rPr>
              <a:t>Муниципальная программа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b="1" dirty="0">
                <a:latin typeface="Century Gothic" pitchFamily="34" charset="0"/>
              </a:rPr>
              <a:t>«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Повышение качества транспортного обслуживания населения</a:t>
            </a:r>
            <a:r>
              <a:rPr lang="ru-RU" sz="1600" b="1" dirty="0">
                <a:latin typeface="Century Gothic" pitchFamily="34" charset="0"/>
              </a:rPr>
              <a:t>»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958656765"/>
              </p:ext>
            </p:extLst>
          </p:nvPr>
        </p:nvGraphicFramePr>
        <p:xfrm>
          <a:off x="0" y="3000372"/>
          <a:ext cx="4071934" cy="3524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143504" y="1857364"/>
            <a:ext cx="3310088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60000"/>
            </a:pPr>
            <a:r>
              <a:rPr lang="ru-RU" sz="1400" b="1" dirty="0">
                <a:latin typeface="Century Gothic" pitchFamily="34" charset="0"/>
              </a:rPr>
              <a:t>Содержание в надлежащем состоянии маршрутной сети и объектов транспортной инфраструктуры</a:t>
            </a:r>
          </a:p>
          <a:p>
            <a:pPr>
              <a:buSzPct val="160000"/>
              <a:buFont typeface="Wingdings" pitchFamily="2" charset="2"/>
              <a:buChar char="ü"/>
            </a:pPr>
            <a:r>
              <a:rPr lang="ru-RU" sz="1050" dirty="0">
                <a:latin typeface="Century Gothic" pitchFamily="34" charset="0"/>
              </a:rPr>
              <a:t> приобретение и установка на остановочных пунктах информационных табличек о движении автобусов</a:t>
            </a:r>
          </a:p>
          <a:p>
            <a:pPr>
              <a:buSzPct val="160000"/>
              <a:buFont typeface="Wingdings" pitchFamily="2" charset="2"/>
              <a:buChar char="ü"/>
            </a:pPr>
            <a:r>
              <a:rPr lang="ru-RU" sz="1050" dirty="0">
                <a:latin typeface="Century Gothic" pitchFamily="34" charset="0"/>
              </a:rPr>
              <a:t> ремонт остановочных пунктов</a:t>
            </a:r>
          </a:p>
          <a:p>
            <a:pPr>
              <a:buSzPct val="160000"/>
              <a:buFont typeface="Wingdings" pitchFamily="2" charset="2"/>
              <a:buChar char="ü"/>
            </a:pPr>
            <a:r>
              <a:rPr lang="ru-RU" sz="1050" dirty="0">
                <a:latin typeface="Century Gothic" pitchFamily="34" charset="0"/>
              </a:rPr>
              <a:t> строительство остановочных пунктов</a:t>
            </a:r>
          </a:p>
          <a:p>
            <a:pPr>
              <a:buSzPct val="160000"/>
              <a:buFont typeface="Wingdings" pitchFamily="2" charset="2"/>
              <a:buChar char="ü"/>
            </a:pPr>
            <a:r>
              <a:rPr lang="ru-RU" sz="1050" dirty="0">
                <a:latin typeface="Century Gothic" pitchFamily="34" charset="0"/>
              </a:rPr>
              <a:t>проведение исследований пассажиропотока на городских маршрутах, анализ, обобщение данных для оптимизации городской маршрутной сети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4500570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60000"/>
            </a:pPr>
            <a:r>
              <a:rPr lang="ru-RU" sz="1400" b="1" dirty="0">
                <a:latin typeface="Century Gothic" pitchFamily="34" charset="0"/>
              </a:rPr>
              <a:t>Организация транспортного обслуживания населения </a:t>
            </a:r>
          </a:p>
          <a:p>
            <a:pPr>
              <a:buSzPct val="160000"/>
              <a:buFont typeface="Wingdings" pitchFamily="2" charset="2"/>
              <a:buChar char="ü"/>
            </a:pPr>
            <a:r>
              <a:rPr lang="ru-RU" sz="1050" dirty="0">
                <a:latin typeface="Century Gothic" pitchFamily="34" charset="0"/>
              </a:rPr>
              <a:t>поддержка перевозчиков в приобретении и обновлении пассажирского автопарка</a:t>
            </a:r>
          </a:p>
          <a:p>
            <a:pPr>
              <a:buSzPct val="160000"/>
              <a:buFont typeface="Wingdings" pitchFamily="2" charset="2"/>
              <a:buChar char="ü"/>
            </a:pPr>
            <a:r>
              <a:rPr lang="ru-RU" sz="1050" dirty="0">
                <a:latin typeface="Century Gothic" pitchFamily="34" charset="0"/>
              </a:rPr>
              <a:t>контроль за </a:t>
            </a:r>
            <a:r>
              <a:rPr lang="ru-RU" sz="1050" dirty="0" err="1">
                <a:latin typeface="Century Gothic" pitchFamily="34" charset="0"/>
              </a:rPr>
              <a:t>пассажироперевозками</a:t>
            </a:r>
            <a:r>
              <a:rPr lang="ru-RU" sz="1050" dirty="0">
                <a:latin typeface="Century Gothic" pitchFamily="34" charset="0"/>
              </a:rPr>
              <a:t> (ГЛОНАСС)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14282" y="2714620"/>
            <a:ext cx="120474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Gothic" pitchFamily="34" charset="0"/>
              </a:rPr>
              <a:t>51 662,7</a:t>
            </a:r>
          </a:p>
          <a:p>
            <a:pPr algn="ctr"/>
            <a:r>
              <a:rPr lang="ru-RU" sz="1100" dirty="0">
                <a:latin typeface="Century Gothic" pitchFamily="34" charset="0"/>
              </a:rPr>
              <a:t>тыс. рублей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500166" y="3143248"/>
            <a:ext cx="114300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Gothic" pitchFamily="34" charset="0"/>
              </a:rPr>
              <a:t>22 </a:t>
            </a:r>
            <a:r>
              <a:rPr lang="ru-RU" b="1" dirty="0" smtClean="0">
                <a:latin typeface="Century Gothic" pitchFamily="34" charset="0"/>
              </a:rPr>
              <a:t>229,0 </a:t>
            </a:r>
            <a:endParaRPr lang="ru-RU" b="1" dirty="0">
              <a:latin typeface="Century Gothic" pitchFamily="34" charset="0"/>
            </a:endParaRPr>
          </a:p>
          <a:p>
            <a:pPr algn="ctr"/>
            <a:r>
              <a:rPr lang="ru-RU" sz="1100" dirty="0">
                <a:latin typeface="Century Gothic" pitchFamily="34" charset="0"/>
              </a:rPr>
              <a:t>тыс. рублей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857488" y="3143248"/>
            <a:ext cx="128585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Gothic" pitchFamily="34" charset="0"/>
              </a:rPr>
              <a:t>3 </a:t>
            </a:r>
            <a:r>
              <a:rPr lang="ru-RU" b="1" dirty="0" smtClean="0">
                <a:latin typeface="Century Gothic" pitchFamily="34" charset="0"/>
              </a:rPr>
              <a:t>355,0</a:t>
            </a:r>
            <a:endParaRPr lang="ru-RU" b="1" dirty="0">
              <a:latin typeface="Century Gothic" pitchFamily="34" charset="0"/>
            </a:endParaRPr>
          </a:p>
          <a:p>
            <a:pPr algn="ctr"/>
            <a:r>
              <a:rPr lang="ru-RU" sz="1100" dirty="0">
                <a:latin typeface="Century Gothic" pitchFamily="34" charset="0"/>
              </a:rPr>
              <a:t>тыс. рублей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85720" y="6357958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entury Gothic" pitchFamily="34" charset="0"/>
              </a:rPr>
              <a:t>2020 год</a:t>
            </a:r>
            <a:endParaRPr lang="ru-RU" sz="1000" b="1" dirty="0">
              <a:latin typeface="Century Gothic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71604" y="6357958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entury Gothic" pitchFamily="34" charset="0"/>
              </a:rPr>
              <a:t>2021 год</a:t>
            </a:r>
            <a:endParaRPr lang="ru-RU" sz="1000" b="1" dirty="0">
              <a:latin typeface="Century Gothic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857488" y="6357958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entury Gothic" pitchFamily="34" charset="0"/>
              </a:rPr>
              <a:t>2022 год</a:t>
            </a:r>
            <a:endParaRPr lang="ru-RU" sz="1000" b="1" dirty="0">
              <a:latin typeface="Century Gothic" pitchFamily="34" charset="0"/>
            </a:endParaRPr>
          </a:p>
        </p:txBody>
      </p:sp>
      <p:sp>
        <p:nvSpPr>
          <p:cNvPr id="29700" name="AutoShape 4" descr="Картинки по запросу иконка арм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Картинки по запросу загс киров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68125" y="714356"/>
            <a:ext cx="1958816" cy="1958816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1746" name="Picture 2" descr="В Кировском городском отделе ЗАГС открылся третий зал для торжественных регистраций брака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60620" y="714356"/>
            <a:ext cx="2068239" cy="1972609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28" name="Прямоугольник 27"/>
          <p:cNvSpPr/>
          <p:nvPr/>
        </p:nvSpPr>
        <p:spPr>
          <a:xfrm>
            <a:off x="8713113" y="0"/>
            <a:ext cx="430887" cy="4572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vert270"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ПОВЫШЕНИЕ КАЧЕСТВА ЖИЗНИ НАСЕЛЕНИЯ</a:t>
            </a:r>
          </a:p>
        </p:txBody>
      </p:sp>
      <p:grpSp>
        <p:nvGrpSpPr>
          <p:cNvPr id="2" name="Группа 35"/>
          <p:cNvGrpSpPr/>
          <p:nvPr/>
        </p:nvGrpSpPr>
        <p:grpSpPr>
          <a:xfrm>
            <a:off x="8501058" y="5886450"/>
            <a:ext cx="642942" cy="971550"/>
            <a:chOff x="8501058" y="5886450"/>
            <a:chExt cx="642942" cy="971550"/>
          </a:xfrm>
        </p:grpSpPr>
        <p:pic>
          <p:nvPicPr>
            <p:cNvPr id="39" name="Рисунок 38" descr="111111111111111111.pn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1058" y="5886450"/>
              <a:ext cx="642942" cy="971550"/>
            </a:xfrm>
            <a:prstGeom prst="rect">
              <a:avLst/>
            </a:prstGeom>
          </p:spPr>
        </p:pic>
        <p:sp>
          <p:nvSpPr>
            <p:cNvPr id="41" name="Нижний колонтитул 40"/>
            <p:cNvSpPr txBox="1">
              <a:spLocks/>
            </p:cNvSpPr>
            <p:nvPr/>
          </p:nvSpPr>
          <p:spPr>
            <a:xfrm>
              <a:off x="8501090" y="6492875"/>
              <a:ext cx="6429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22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4786314" y="1000108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60000"/>
            </a:pPr>
            <a:r>
              <a:rPr lang="ru-RU" sz="1400" dirty="0">
                <a:latin typeface="Century Gothic" pitchFamily="34" charset="0"/>
              </a:rPr>
              <a:t>Расходы будут осуществляться в рамках следующих мероприятий</a:t>
            </a:r>
            <a:r>
              <a:rPr lang="en-US" sz="1400" dirty="0">
                <a:latin typeface="Century Gothic" pitchFamily="34" charset="0"/>
              </a:rPr>
              <a:t>:</a:t>
            </a:r>
            <a:endParaRPr lang="ru-RU" sz="11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СТРУКТУРА НЕПРОГРАММНЫХ РАСХОДОВ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642918"/>
            <a:ext cx="3000396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Обеспечение мероприятий приоритетного проекта «Остановим туберкулез вместе!»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2500306"/>
            <a:ext cx="3000396" cy="842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Расходы на организацию и материально-техническое обеспечение подготовки, проведения муниципальных выборов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286256"/>
            <a:ext cx="3000396" cy="11430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Расходы на решение вопросов местного значения исполнительно-распорядительным органам местного самоуправления 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4" name="Правая фигурная скобка 83"/>
          <p:cNvSpPr/>
          <p:nvPr/>
        </p:nvSpPr>
        <p:spPr>
          <a:xfrm>
            <a:off x="5429256" y="928670"/>
            <a:ext cx="576064" cy="5308072"/>
          </a:xfrm>
          <a:prstGeom prst="rightBrace">
            <a:avLst>
              <a:gd name="adj1" fmla="val 23960"/>
              <a:gd name="adj2" fmla="val 50190"/>
            </a:avLst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6143636" y="3286124"/>
            <a:ext cx="2786082" cy="6429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8 886,2 </a:t>
            </a:r>
            <a:r>
              <a:rPr lang="ru-RU" sz="1100" b="1" dirty="0" smtClean="0">
                <a:solidFill>
                  <a:schemeClr val="bg1"/>
                </a:solidFill>
                <a:latin typeface="Century Gothic" pitchFamily="34" charset="0"/>
              </a:rPr>
              <a:t>тыс.рублей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7" name="Группа 91"/>
          <p:cNvGrpSpPr/>
          <p:nvPr/>
        </p:nvGrpSpPr>
        <p:grpSpPr>
          <a:xfrm>
            <a:off x="142844" y="1571612"/>
            <a:ext cx="720000" cy="720000"/>
            <a:chOff x="-1548680" y="2708920"/>
            <a:chExt cx="1152128" cy="1152128"/>
          </a:xfrm>
        </p:grpSpPr>
        <p:sp>
          <p:nvSpPr>
            <p:cNvPr id="93" name="Овал 92"/>
            <p:cNvSpPr/>
            <p:nvPr/>
          </p:nvSpPr>
          <p:spPr>
            <a:xfrm>
              <a:off x="-1548680" y="2708920"/>
              <a:ext cx="1152128" cy="1152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4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-1501137" y="2743184"/>
              <a:ext cx="1080120" cy="1080120"/>
            </a:xfrm>
            <a:prstGeom prst="flowChartConnector">
              <a:avLst/>
            </a:prstGeom>
            <a:noFill/>
          </p:spPr>
        </p:pic>
      </p:grpSp>
      <p:grpSp>
        <p:nvGrpSpPr>
          <p:cNvPr id="8" name="Группа 95"/>
          <p:cNvGrpSpPr/>
          <p:nvPr/>
        </p:nvGrpSpPr>
        <p:grpSpPr>
          <a:xfrm>
            <a:off x="142844" y="2500306"/>
            <a:ext cx="720000" cy="720000"/>
            <a:chOff x="-1548680" y="2708920"/>
            <a:chExt cx="1152128" cy="1152128"/>
          </a:xfrm>
        </p:grpSpPr>
        <p:sp>
          <p:nvSpPr>
            <p:cNvPr id="97" name="Овал 96"/>
            <p:cNvSpPr/>
            <p:nvPr/>
          </p:nvSpPr>
          <p:spPr>
            <a:xfrm>
              <a:off x="-1548680" y="2708920"/>
              <a:ext cx="1152128" cy="11521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8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-1501138" y="2743184"/>
              <a:ext cx="1080120" cy="1080120"/>
            </a:xfrm>
            <a:prstGeom prst="flowChartConnector">
              <a:avLst/>
            </a:prstGeom>
            <a:noFill/>
          </p:spPr>
        </p:pic>
      </p:grpSp>
      <p:grpSp>
        <p:nvGrpSpPr>
          <p:cNvPr id="12" name="Группа 98"/>
          <p:cNvGrpSpPr/>
          <p:nvPr/>
        </p:nvGrpSpPr>
        <p:grpSpPr>
          <a:xfrm>
            <a:off x="142844" y="3429000"/>
            <a:ext cx="720000" cy="720000"/>
            <a:chOff x="-1548680" y="2708920"/>
            <a:chExt cx="1152128" cy="1152128"/>
          </a:xfrm>
        </p:grpSpPr>
        <p:sp>
          <p:nvSpPr>
            <p:cNvPr id="100" name="Овал 99"/>
            <p:cNvSpPr/>
            <p:nvPr/>
          </p:nvSpPr>
          <p:spPr>
            <a:xfrm>
              <a:off x="-1548680" y="2708920"/>
              <a:ext cx="1152128" cy="115212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1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-1501138" y="2743184"/>
              <a:ext cx="1080120" cy="1080120"/>
            </a:xfrm>
            <a:prstGeom prst="flowChartConnector">
              <a:avLst/>
            </a:prstGeom>
            <a:noFill/>
          </p:spPr>
        </p:pic>
      </p:grpSp>
      <p:sp>
        <p:nvSpPr>
          <p:cNvPr id="67" name="Прямоугольник 66"/>
          <p:cNvSpPr/>
          <p:nvPr/>
        </p:nvSpPr>
        <p:spPr>
          <a:xfrm>
            <a:off x="1000100" y="3429000"/>
            <a:ext cx="3000396" cy="7858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Резервный фонд города Кызыла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00100" y="1571612"/>
            <a:ext cx="3000396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«Осуществление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Федерации»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69" name="Группа 98"/>
          <p:cNvGrpSpPr/>
          <p:nvPr/>
        </p:nvGrpSpPr>
        <p:grpSpPr>
          <a:xfrm>
            <a:off x="142844" y="4500570"/>
            <a:ext cx="720000" cy="720000"/>
            <a:chOff x="-1548680" y="2708920"/>
            <a:chExt cx="1152128" cy="1152128"/>
          </a:xfrm>
        </p:grpSpPr>
        <p:sp>
          <p:nvSpPr>
            <p:cNvPr id="70" name="Овал 69"/>
            <p:cNvSpPr/>
            <p:nvPr/>
          </p:nvSpPr>
          <p:spPr>
            <a:xfrm>
              <a:off x="-1548680" y="2708920"/>
              <a:ext cx="1152128" cy="1152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-1501137" y="2743185"/>
              <a:ext cx="1080120" cy="1080120"/>
            </a:xfrm>
            <a:prstGeom prst="flowChartConnector">
              <a:avLst/>
            </a:prstGeom>
            <a:noFill/>
          </p:spPr>
        </p:pic>
      </p:grpSp>
      <p:grpSp>
        <p:nvGrpSpPr>
          <p:cNvPr id="72" name="Группа 98"/>
          <p:cNvGrpSpPr/>
          <p:nvPr/>
        </p:nvGrpSpPr>
        <p:grpSpPr>
          <a:xfrm>
            <a:off x="142844" y="5572140"/>
            <a:ext cx="720000" cy="720000"/>
            <a:chOff x="-1548680" y="2708920"/>
            <a:chExt cx="1152128" cy="1152128"/>
          </a:xfrm>
        </p:grpSpPr>
        <p:sp>
          <p:nvSpPr>
            <p:cNvPr id="73" name="Овал 72"/>
            <p:cNvSpPr/>
            <p:nvPr/>
          </p:nvSpPr>
          <p:spPr>
            <a:xfrm>
              <a:off x="-1548680" y="2708920"/>
              <a:ext cx="1152128" cy="115212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-1501138" y="2743184"/>
              <a:ext cx="1080120" cy="1080120"/>
            </a:xfrm>
            <a:prstGeom prst="flowChartConnector">
              <a:avLst/>
            </a:prstGeom>
            <a:noFill/>
          </p:spPr>
        </p:pic>
      </p:grpSp>
      <p:grpSp>
        <p:nvGrpSpPr>
          <p:cNvPr id="28" name="Группа 27"/>
          <p:cNvGrpSpPr/>
          <p:nvPr/>
        </p:nvGrpSpPr>
        <p:grpSpPr>
          <a:xfrm>
            <a:off x="8501058" y="5886450"/>
            <a:ext cx="642942" cy="971550"/>
            <a:chOff x="8501058" y="5886450"/>
            <a:chExt cx="642942" cy="971550"/>
          </a:xfrm>
        </p:grpSpPr>
        <p:pic>
          <p:nvPicPr>
            <p:cNvPr id="29" name="Рисунок 28" descr="111111111111111111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1058" y="5886450"/>
              <a:ext cx="642942" cy="971550"/>
            </a:xfrm>
            <a:prstGeom prst="rect">
              <a:avLst/>
            </a:prstGeom>
          </p:spPr>
        </p:pic>
        <p:sp>
          <p:nvSpPr>
            <p:cNvPr id="30" name="Нижний колонтитул 40"/>
            <p:cNvSpPr txBox="1">
              <a:spLocks/>
            </p:cNvSpPr>
            <p:nvPr/>
          </p:nvSpPr>
          <p:spPr>
            <a:xfrm>
              <a:off x="8501090" y="6492875"/>
              <a:ext cx="6429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23</a:t>
              </a:r>
            </a:p>
          </p:txBody>
        </p:sp>
      </p:grpSp>
      <p:pic>
        <p:nvPicPr>
          <p:cNvPr id="31" name="Picture 12" descr="http://www.kirovreg.ru/upload/iblock/75d/TOMS261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72330" y="284230"/>
            <a:ext cx="1928826" cy="1787448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2" name="Picture 12" descr="http://www.kirovreg.ru/upload/iblock/75d/TOMS261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57884" y="1162077"/>
            <a:ext cx="1857388" cy="1766857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3" name="Picture 12" descr="http://www.kirovreg.ru/upload/iblock/75d/TOMS2613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072330" y="3993865"/>
            <a:ext cx="1928826" cy="1792589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4" name="Picture 12" descr="http://www.kirovreg.ru/upload/iblock/75d/TOMS2613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929322" y="4714587"/>
            <a:ext cx="1857388" cy="1786247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38" name="Прямоугольник 37"/>
          <p:cNvSpPr/>
          <p:nvPr/>
        </p:nvSpPr>
        <p:spPr>
          <a:xfrm>
            <a:off x="1000100" y="5500702"/>
            <a:ext cx="3000396" cy="842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Расходы на организационно-техническое обеспечение работы представительного органа местного самоуправления, его коллегиального органа и аппарата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9" name="Диаграмма 38"/>
          <p:cNvGraphicFramePr/>
          <p:nvPr/>
        </p:nvGraphicFramePr>
        <p:xfrm>
          <a:off x="3857620" y="428604"/>
          <a:ext cx="214314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35" name="Группа 91"/>
          <p:cNvGrpSpPr/>
          <p:nvPr/>
        </p:nvGrpSpPr>
        <p:grpSpPr>
          <a:xfrm>
            <a:off x="214282" y="714356"/>
            <a:ext cx="720000" cy="720000"/>
            <a:chOff x="-1548680" y="2708920"/>
            <a:chExt cx="1152128" cy="1152128"/>
          </a:xfrm>
          <a:solidFill>
            <a:schemeClr val="accent6"/>
          </a:solidFill>
        </p:grpSpPr>
        <p:sp>
          <p:nvSpPr>
            <p:cNvPr id="36" name="Овал 35"/>
            <p:cNvSpPr/>
            <p:nvPr/>
          </p:nvSpPr>
          <p:spPr>
            <a:xfrm>
              <a:off x="-1548680" y="2708920"/>
              <a:ext cx="1152128" cy="1152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-1501137" y="2743184"/>
              <a:ext cx="1080120" cy="1080120"/>
            </a:xfrm>
            <a:prstGeom prst="flowChartConnector">
              <a:avLst/>
            </a:prstGeom>
            <a:grp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0"/>
            <a:ext cx="8572528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90488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ГЛОССАРИЙ</a:t>
            </a:r>
          </a:p>
          <a:p>
            <a:pPr indent="90488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904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Бюджет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904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Бюджетные ассигнования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предельные объёмы денежных средств, предусмотренных в соответствующем финансовом году для исполнения бюджетных обязательств.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904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Бюджетная классификация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систематизированная группировка доходов и расходов бюджета по однородным признакам, определяемая природой государственного бюджета.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904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Бюджетный кредит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904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Бюджетные обязательства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расходные обязательства, подлежащие исполнению в соответствующем финансовом году.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904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Бюджетные полномочия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установленные Бюджетным кодексом и принятыми в соответствии с ним правовыми актами, регулирующими бюджетные правоотношения, права и обязанности органов государственной власти (органов местного самоуправления) и иных участников бюджетного процесса по регулированию бюджетных правоотношений, организации и осуществлению бюджетного процесса.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904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Бюджетный процесс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учёта, составлению, внешней проверке, рассмотрению и утверждению бюджетной отчётности.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904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Ведомственная структура расходов бюджета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распределение бюджетных ассигнований, предусмотренных законом (решением) о бюджете на соответствующий финансовый год главным распорядителям бюджетных средств, по разделам, подразделам, целевым статьям и видам расходов бюджетной классификации Российской Федерации.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904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Внутренний долг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обязательства, возникающие в валюте Российской Федерации, а также обязательства субъектов Российской Федерации и муниципальных образований перед Российской Федерацией, возникающие в иностранной валюте в рамках использования целевых иностранных кредитов (заимствований).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904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Временный кассовый разрыв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прогнозируемая в определённый период текущего финансового года недостаточность на едином счёте бюджета денежных средств, необходимых для осуществления кассовых выплат из бюджета.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904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Главный администратор доходов бюджета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определённый законом (решением) о бюджете орган государственной власти (государственный орган),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орган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местного самоуправления, орган местной администрации, орган управления государственным внебюджетным фондом, Центральный банк Российской Федерации, иная организация, имеющие в своём ведении администраторов доходов бюджета и (или) являющиеся администраторами доходов бюджета, если иное не установлено Бюджетным кодексом.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501058" y="5886450"/>
            <a:ext cx="642942" cy="971550"/>
            <a:chOff x="8501058" y="5886450"/>
            <a:chExt cx="642942" cy="971550"/>
          </a:xfrm>
        </p:grpSpPr>
        <p:pic>
          <p:nvPicPr>
            <p:cNvPr id="5" name="Рисунок 4" descr="111111111111111111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1058" y="5886450"/>
              <a:ext cx="642942" cy="971550"/>
            </a:xfrm>
            <a:prstGeom prst="rect">
              <a:avLst/>
            </a:prstGeom>
          </p:spPr>
        </p:pic>
        <p:sp>
          <p:nvSpPr>
            <p:cNvPr id="6" name="Нижний колонтитул 40"/>
            <p:cNvSpPr txBox="1">
              <a:spLocks/>
            </p:cNvSpPr>
            <p:nvPr/>
          </p:nvSpPr>
          <p:spPr>
            <a:xfrm>
              <a:off x="8501090" y="6492875"/>
              <a:ext cx="6429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24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412364"/>
            <a:ext cx="8429684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90488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12"/>
            </a:pPr>
            <a:r>
              <a:rPr lang="ru-RU" sz="11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Главный администратор источников финансирования дефицита бюджета</a:t>
            </a:r>
            <a:r>
              <a:rPr lang="ru-RU" sz="11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1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определённый законом (решением) о бюджете орган государственной власти (государственный орган), </a:t>
            </a:r>
            <a:r>
              <a:rPr lang="ru-RU" sz="1100" dirty="0" err="1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орган</a:t>
            </a:r>
            <a:r>
              <a:rPr lang="ru-RU" sz="11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местного самоуправления, орган местной администрации, орган управления государственным внебюджетным фондом, иная организация, имеющие в своём ведении администраторов источников финансирования дефицита бюджета и (или) являющиеся администраторами источников финансирования дефицита бюджета. 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12"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12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Главный распорядитель бюджетных средств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орган государственной власти (государственный орган),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орган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Бюджетным кодексом.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12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Государственная или муниципальная гарантия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(государственная гарантия Российской Федерации, государственная гарантия субъекта Российской Федерации, муниципальная гарантия)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вид долгового обязательства, в силу которого соответственно Российская Федерация, субъект Российской Федерации, муниципальное образование (гарант) обязаны при наступлении предусмотренного в гарантии события (гарантийного случая) уплатить лицу, в пользу которого предоставлена гарантия (бенефициару), по его письменному требованию определённую в обязательстве денежную сумму за счет средств соответствующего бюджета в соответствии с условиями даваемого гарантом обязательства отвечать за исполнение третьим лицом (принципалом) его обязательств перед бенефициаром.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12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Государственный или муниципальный долг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кодексом, принятые на себя Российской Федерацией, субъектом Российской Федерации или муниципальным образованием.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12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Дефицит бюджета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превышение расходов бюджета над его доходами. </a:t>
            </a: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12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Доходы бюджета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12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Межбюджетные отношения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взаимоотношения между публично- правовыми образованиями по вопросам регулирования бюджетных правоотношений, организации и осуществления бюджетного процесса.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12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Межбюджетные трансферты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12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Налог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это обязательный, индивидуально безвозмездный платёж,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501058" y="5886450"/>
            <a:ext cx="642942" cy="971550"/>
            <a:chOff x="8501058" y="5886450"/>
            <a:chExt cx="642942" cy="971550"/>
          </a:xfrm>
        </p:grpSpPr>
        <p:pic>
          <p:nvPicPr>
            <p:cNvPr id="5" name="Рисунок 4" descr="111111111111111111.pn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1058" y="5886450"/>
              <a:ext cx="642942" cy="971550"/>
            </a:xfrm>
            <a:prstGeom prst="rect">
              <a:avLst/>
            </a:prstGeom>
          </p:spPr>
        </p:pic>
        <p:sp>
          <p:nvSpPr>
            <p:cNvPr id="6" name="Нижний колонтитул 40"/>
            <p:cNvSpPr txBox="1">
              <a:spLocks/>
            </p:cNvSpPr>
            <p:nvPr/>
          </p:nvSpPr>
          <p:spPr>
            <a:xfrm>
              <a:off x="8501090" y="6492875"/>
              <a:ext cx="6429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25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ДЛЯ ЗАМЕТОК</a:t>
            </a: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500042"/>
          <a:ext cx="8535322" cy="614367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535322"/>
              </a:tblGrid>
              <a:tr h="372761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2279"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2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8696"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8813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2279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2279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2279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2279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2913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2279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7125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2516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2279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2279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2279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8813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8914"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2279"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8052">
                <a:tc>
                  <a:txBody>
                    <a:bodyPr/>
                    <a:lstStyle/>
                    <a:p>
                      <a:pPr algn="r"/>
                      <a:endParaRPr lang="ru-RU" sz="1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0"/>
            <a:ext cx="899592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809511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СПАСИБО ЗА ВНИМАНИЕ!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1628800"/>
            <a:ext cx="8784976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2564904"/>
            <a:ext cx="8784976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03648" y="476672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Департамент финансов мэрии города Кызыла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Рисунок 15" descr="content____________________________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714380" cy="8529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7224" y="2857496"/>
            <a:ext cx="7776864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Контактная информация 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Департамент финансов мэрии города Кызыла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Адрес: 667000, г. Кызыл, ул. Ленина, д. 32, кабинет 305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тел. (39422) 2-25-94, факс (39422) 2-27-48, 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Е-mail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: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depfin17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@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yandex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ru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Интернет-сайт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: www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m.kyzyl.ru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Режим работы: 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понедельник-пятница с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8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30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до 1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7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30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перерыв на обед с 12</a:t>
            </a:r>
            <a:r>
              <a:rPr lang="ru-RU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3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0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до 13</a:t>
            </a:r>
            <a:r>
              <a:rPr lang="ru-RU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30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часов 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суббота, воскресенье – выходные дни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857224" cy="928670"/>
          </a:xfrm>
          <a:prstGeom prst="rect">
            <a:avLst/>
          </a:prstGeom>
        </p:spPr>
      </p:pic>
      <p:pic>
        <p:nvPicPr>
          <p:cNvPr id="22" name="Picture 4" descr="C:\Users\1\Desktop\бюджет для граждан\Изображения\4-3(11)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01090" y="5905515"/>
            <a:ext cx="642910" cy="9524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643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31D4C"/>
                </a:solidFill>
                <a:latin typeface="Century Gothic" pitchFamily="34" charset="0"/>
              </a:rPr>
              <a:t>СОСТАВЛЕНИЕ ПРОЕКТА БЮДЖЕТА ГОРОДА КЫЗЫЛА ОСНОВЫВАЕТСЯ НА</a:t>
            </a:r>
            <a:r>
              <a:rPr lang="ru-RU" sz="1600" b="1" dirty="0" smtClean="0">
                <a:solidFill>
                  <a:srgbClr val="231D4C"/>
                </a:solidFill>
                <a:latin typeface="Century Gothic" pitchFamily="34" charset="0"/>
              </a:rPr>
              <a:t>: </a:t>
            </a:r>
            <a:endParaRPr lang="ru-RU" sz="1600" b="1" dirty="0">
              <a:solidFill>
                <a:srgbClr val="231D4C"/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80728"/>
            <a:ext cx="5616624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ru-RU" sz="1600" dirty="0" smtClean="0">
                <a:latin typeface="Century Gothic" pitchFamily="34" charset="0"/>
              </a:rPr>
              <a:t>основных направлениях бюджетной и налоговой политики Российской Федерации и Республики Тыва на 2020 год и плановый период 2021 и 2022 годов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356992"/>
            <a:ext cx="5616624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прогнозе социально-экономического развития города Кызыла</a:t>
            </a:r>
            <a:endParaRPr lang="ru-RU" sz="44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221088"/>
            <a:ext cx="5616624" cy="936104"/>
          </a:xfrm>
          <a:prstGeom prst="rect">
            <a:avLst/>
          </a:prstGeom>
          <a:solidFill>
            <a:srgbClr val="231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бюджетном прогнозе (проекте бюджетного прогноза, проекте изменений бюджетного прогноза) города Кызыла</a:t>
            </a:r>
            <a:endParaRPr lang="ru-RU" sz="4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301208"/>
            <a:ext cx="5616624" cy="1080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муниципальных программах городского округа «Город Кызыл Республики Тыва»</a:t>
            </a:r>
            <a:endParaRPr lang="ru-RU" sz="44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348880"/>
            <a:ext cx="5616624" cy="830997"/>
          </a:xfrm>
          <a:prstGeom prst="rect">
            <a:avLst/>
          </a:prstGeom>
          <a:solidFill>
            <a:srgbClr val="231D4C"/>
          </a:solidFill>
          <a:ln>
            <a:solidFill>
              <a:srgbClr val="231D4C"/>
            </a:solidFill>
          </a:ln>
        </p:spPr>
        <p:txBody>
          <a:bodyPr wrap="square">
            <a:spAutoFit/>
          </a:bodyPr>
          <a:lstStyle/>
          <a:p>
            <a:pPr lvl="2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послании Главы Республики Тыва Верховному Хуралу (парламенту) Республики Тыва от 24 декабря 2018 года</a:t>
            </a:r>
            <a:endParaRPr lang="ru-RU" sz="4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5850142" y="1358770"/>
            <a:ext cx="1224136" cy="46805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6107118" y="3478057"/>
            <a:ext cx="710183" cy="46805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5922150" y="5607242"/>
            <a:ext cx="1080120" cy="46805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6016648" y="2564571"/>
            <a:ext cx="842745" cy="411363"/>
          </a:xfrm>
          <a:prstGeom prst="triangle">
            <a:avLst/>
          </a:prstGeom>
          <a:solidFill>
            <a:srgbClr val="231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6010529" y="4438743"/>
            <a:ext cx="903362" cy="468052"/>
          </a:xfrm>
          <a:prstGeom prst="triangle">
            <a:avLst/>
          </a:prstGeom>
          <a:solidFill>
            <a:srgbClr val="231D4C"/>
          </a:solidFill>
          <a:ln>
            <a:solidFill>
              <a:srgbClr val="231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5194482" y="3091316"/>
            <a:ext cx="58326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8800" b="1" dirty="0" smtClean="0">
                <a:solidFill>
                  <a:srgbClr val="231D4C"/>
                </a:solidFill>
                <a:latin typeface="Century Gothic" pitchFamily="34" charset="0"/>
              </a:rPr>
              <a:t>БЮДЖЕТА</a:t>
            </a:r>
            <a:r>
              <a:rPr lang="ru-RU" sz="2000" b="1" dirty="0" smtClean="0">
                <a:solidFill>
                  <a:srgbClr val="231D4C"/>
                </a:solidFill>
                <a:latin typeface="Century Gothic" pitchFamily="34" charset="0"/>
              </a:rPr>
              <a:t> ГОРОДА КЫЗЫЛА НА 2020 ГОД И НА ПЛАНОВЫЙ ПЕРИОД 2021 И 2022 ГОДОВ</a:t>
            </a:r>
            <a:endParaRPr lang="ru-RU" sz="2000" dirty="0">
              <a:solidFill>
                <a:srgbClr val="231D4C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5693248" y="5104761"/>
            <a:ext cx="2134276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6500"/>
              </a:lnSpc>
            </a:pPr>
            <a:r>
              <a:rPr lang="ru-RU" sz="2000" b="1" dirty="0" smtClean="0">
                <a:solidFill>
                  <a:srgbClr val="231D4C"/>
                </a:solidFill>
                <a:latin typeface="Century Gothic" pitchFamily="34" charset="0"/>
              </a:rPr>
              <a:t>ПРОЕКТ</a:t>
            </a:r>
          </a:p>
        </p:txBody>
      </p:sp>
      <p:sp>
        <p:nvSpPr>
          <p:cNvPr id="1026" name="AutoShape 2" descr="Картинки по запросу иконка докуме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40000"/>
          </a:blip>
          <a:srcRect/>
          <a:stretch>
            <a:fillRect/>
          </a:stretch>
        </p:blipFill>
        <p:spPr bwMode="auto">
          <a:xfrm>
            <a:off x="785786" y="3500438"/>
            <a:ext cx="432048" cy="432048"/>
          </a:xfrm>
          <a:prstGeom prst="rect">
            <a:avLst/>
          </a:prstGeom>
          <a:noFill/>
        </p:spPr>
      </p:pic>
      <p:pic>
        <p:nvPicPr>
          <p:cNvPr id="24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40000"/>
          </a:blip>
          <a:srcRect/>
          <a:stretch>
            <a:fillRect/>
          </a:stretch>
        </p:blipFill>
        <p:spPr bwMode="auto">
          <a:xfrm>
            <a:off x="785786" y="4429132"/>
            <a:ext cx="432048" cy="432048"/>
          </a:xfrm>
          <a:prstGeom prst="rect">
            <a:avLst/>
          </a:prstGeom>
          <a:noFill/>
        </p:spPr>
      </p:pic>
      <p:pic>
        <p:nvPicPr>
          <p:cNvPr id="25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40000"/>
          </a:blip>
          <a:srcRect/>
          <a:stretch>
            <a:fillRect/>
          </a:stretch>
        </p:blipFill>
        <p:spPr bwMode="auto">
          <a:xfrm>
            <a:off x="755576" y="5661248"/>
            <a:ext cx="432048" cy="432048"/>
          </a:xfrm>
          <a:prstGeom prst="rect">
            <a:avLst/>
          </a:prstGeom>
          <a:noFill/>
        </p:spPr>
      </p:pic>
      <p:pic>
        <p:nvPicPr>
          <p:cNvPr id="26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40000"/>
          </a:blip>
          <a:srcRect/>
          <a:stretch>
            <a:fillRect/>
          </a:stretch>
        </p:blipFill>
        <p:spPr bwMode="auto">
          <a:xfrm>
            <a:off x="785786" y="2571744"/>
            <a:ext cx="432048" cy="432048"/>
          </a:xfrm>
          <a:prstGeom prst="rect">
            <a:avLst/>
          </a:prstGeom>
          <a:noFill/>
        </p:spPr>
      </p:pic>
      <p:pic>
        <p:nvPicPr>
          <p:cNvPr id="29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40000"/>
          </a:blip>
          <a:srcRect/>
          <a:stretch>
            <a:fillRect/>
          </a:stretch>
        </p:blipFill>
        <p:spPr bwMode="auto">
          <a:xfrm>
            <a:off x="827584" y="1412776"/>
            <a:ext cx="432048" cy="432048"/>
          </a:xfrm>
          <a:prstGeom prst="rect">
            <a:avLst/>
          </a:prstGeom>
          <a:noFill/>
        </p:spPr>
      </p:pic>
      <p:sp>
        <p:nvSpPr>
          <p:cNvPr id="1030" name="AutoShape 6" descr="Картинки по запросу иконка скачать докуме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Нижний колонтитул 40"/>
          <p:cNvSpPr>
            <a:spLocks noGrp="1"/>
          </p:cNvSpPr>
          <p:nvPr>
            <p:ph type="ftr" sz="quarter" idx="11"/>
          </p:nvPr>
        </p:nvSpPr>
        <p:spPr>
          <a:xfrm>
            <a:off x="8501090" y="6492875"/>
            <a:ext cx="642910" cy="365125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10167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14285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31D4C"/>
                </a:solidFill>
                <a:latin typeface="Century Gothic" pitchFamily="34" charset="0"/>
              </a:rPr>
              <a:t>Основные задачи и направления налоговой и бюджетной  политики</a:t>
            </a:r>
          </a:p>
          <a:p>
            <a:r>
              <a:rPr lang="ru-RU" b="1" dirty="0" smtClean="0">
                <a:solidFill>
                  <a:srgbClr val="231D4C"/>
                </a:solidFill>
                <a:latin typeface="Century Gothic" pitchFamily="34" charset="0"/>
              </a:rPr>
              <a:t>на 2020 год и на плановый период 2021 и 2022 годов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1071546"/>
            <a:ext cx="7929618" cy="214314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000108"/>
            <a:ext cx="1857388" cy="2286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lvl="2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lang="ru-RU" b="1" dirty="0" smtClean="0">
                <a:latin typeface="Century Gothic" pitchFamily="34" charset="0"/>
              </a:rPr>
              <a:t> Налоговая политика</a:t>
            </a:r>
            <a:endParaRPr lang="ru-RU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3500438"/>
            <a:ext cx="8429684" cy="2500330"/>
          </a:xfrm>
          <a:prstGeom prst="rect">
            <a:avLst/>
          </a:prstGeom>
          <a:noFill/>
          <a:ln>
            <a:solidFill>
              <a:srgbClr val="231D4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31D4C"/>
                </a:solidFill>
              </a:ln>
              <a:solidFill>
                <a:srgbClr val="231D4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3429000"/>
            <a:ext cx="1857388" cy="2643206"/>
          </a:xfrm>
          <a:prstGeom prst="rect">
            <a:avLst/>
          </a:prstGeom>
          <a:solidFill>
            <a:srgbClr val="231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lvl="2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2. Бюджетная политика</a:t>
            </a:r>
            <a:endParaRPr lang="ru-RU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00232" y="1257058"/>
            <a:ext cx="678661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ru-RU" sz="14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Основным направлением налоговой политики на 2020 год является сохранение устойчивости бюджета городского округа, получение необходимого объема бюджетных доходов, реализация мероприятий, направленных на повышение уровня собираемости налоговых и неналоговых доходов и максимально эффективного использования имущественных ресурсов в условиях объективного снижения неналоговых поступлений в бюджет.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071670" y="3537426"/>
            <a:ext cx="678661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ct val="150000"/>
              <a:buFont typeface="Wingdings" pitchFamily="2" charset="2"/>
              <a:buChar char="ü"/>
            </a:pPr>
            <a:r>
              <a:rPr lang="ru-RU" sz="14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Основными приоритетами бюджетной политики на следующий бюджетный цикл по-прежнему, являются обеспечение сбалансированности бюджета, снижение муниципального долга, выполнение всех социальных обязательств, прироста собственных доходов бюджета не ниже уровня инфляции, развитие инициативного бюджета.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ct val="150000"/>
            </a:pPr>
            <a:endParaRPr lang="ru-RU" sz="1400" dirty="0" smtClean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ct val="150000"/>
              <a:buFont typeface="Wingdings" pitchFamily="2" charset="2"/>
              <a:buChar char="ü"/>
            </a:pPr>
            <a:r>
              <a:rPr lang="ru-RU" sz="14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Отдельным направлением бюджетной политики в 2020 году будет направлен на </a:t>
            </a:r>
            <a:r>
              <a:rPr lang="ru-RU" sz="1400" dirty="0" smtClean="0">
                <a:latin typeface="Century Gothic" pitchFamily="34" charset="0"/>
              </a:rPr>
              <a:t>обеспечение достижения на территории городского округа «Город Кызыл» результатов, установленных национальными проектами в рамках реализации региональных проектов</a:t>
            </a:r>
            <a:endParaRPr lang="ru-RU" sz="1400" dirty="0" smtClean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" name="Нижний колонтитул 40"/>
          <p:cNvSpPr txBox="1">
            <a:spLocks/>
          </p:cNvSpPr>
          <p:nvPr/>
        </p:nvSpPr>
        <p:spPr>
          <a:xfrm>
            <a:off x="8501090" y="6492875"/>
            <a:ext cx="642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8" name="Нижний колонтитул 40"/>
          <p:cNvSpPr>
            <a:spLocks noGrp="1"/>
          </p:cNvSpPr>
          <p:nvPr>
            <p:ph type="ftr" sz="quarter" idx="11"/>
          </p:nvPr>
        </p:nvSpPr>
        <p:spPr>
          <a:xfrm>
            <a:off x="8501090" y="6492875"/>
            <a:ext cx="642910" cy="365125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5</a:t>
            </a:r>
          </a:p>
        </p:txBody>
      </p:sp>
      <p:pic>
        <p:nvPicPr>
          <p:cNvPr id="34" name="Рисунок 33" descr="111111111111111111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1058" y="5886450"/>
            <a:ext cx="642942" cy="971550"/>
          </a:xfrm>
          <a:prstGeom prst="rect">
            <a:avLst/>
          </a:prstGeom>
        </p:spPr>
      </p:pic>
      <p:sp>
        <p:nvSpPr>
          <p:cNvPr id="35" name="Нижний колонтитул 40"/>
          <p:cNvSpPr txBox="1">
            <a:spLocks/>
          </p:cNvSpPr>
          <p:nvPr/>
        </p:nvSpPr>
        <p:spPr>
          <a:xfrm>
            <a:off x="8501090" y="6492875"/>
            <a:ext cx="642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C:\Users\1\Desktop\бюджет для граждан\Изображения\4-3(11)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01090" y="5905515"/>
            <a:ext cx="642910" cy="95248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116632"/>
            <a:ext cx="838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ОСНОВНЫЕ ХАРАКТЕРИСТИКИ БЮДЖЕТА ГОРОДА, ТЫС. РУБЛЕЙ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4704718"/>
            <a:ext cx="7814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ДОХОДЫ- уплаченные физическими лицами и организациями налоги, штрафы, пошлины, арендные платежи, а также безвозмездные поступления из вышестоящего бюджета (дотации, субвенции, субсидии и иные трансферты)</a:t>
            </a:r>
          </a:p>
          <a:p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РАСХОДЫ- выплачиваемые из бюджета денежные средства (например, на выплату заработной платы врачам, учителям, на строительство детских садов, дорог и т.п.)</a:t>
            </a:r>
          </a:p>
          <a:p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ДЕФИЦИТ- сумма, на которую расходы превышают доходы</a:t>
            </a:r>
          </a:p>
          <a:p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ПРОФИЦИТ- сумма, на которую доходы превышают расходы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Нижний колонтитул 40"/>
          <p:cNvSpPr>
            <a:spLocks noGrp="1"/>
          </p:cNvSpPr>
          <p:nvPr>
            <p:ph type="ftr" sz="quarter" idx="11"/>
          </p:nvPr>
        </p:nvSpPr>
        <p:spPr>
          <a:xfrm>
            <a:off x="8501090" y="6492875"/>
            <a:ext cx="642910" cy="365125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6</a:t>
            </a:r>
          </a:p>
        </p:txBody>
      </p:sp>
      <p:pic>
        <p:nvPicPr>
          <p:cNvPr id="18" name="Рисунок 17" descr="111111111111111111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1058" y="5886450"/>
            <a:ext cx="642942" cy="971550"/>
          </a:xfrm>
          <a:prstGeom prst="rect">
            <a:avLst/>
          </a:prstGeom>
        </p:spPr>
      </p:pic>
      <p:sp>
        <p:nvSpPr>
          <p:cNvPr id="19" name="Нижний колонтитул 40"/>
          <p:cNvSpPr txBox="1">
            <a:spLocks/>
          </p:cNvSpPr>
          <p:nvPr/>
        </p:nvSpPr>
        <p:spPr>
          <a:xfrm>
            <a:off x="8501090" y="6492875"/>
            <a:ext cx="642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34" name="Группа 98"/>
          <p:cNvGrpSpPr/>
          <p:nvPr/>
        </p:nvGrpSpPr>
        <p:grpSpPr>
          <a:xfrm>
            <a:off x="357158" y="6065366"/>
            <a:ext cx="571504" cy="506906"/>
            <a:chOff x="-1548680" y="2708920"/>
            <a:chExt cx="1152128" cy="1152128"/>
          </a:xfrm>
        </p:grpSpPr>
        <p:sp>
          <p:nvSpPr>
            <p:cNvPr id="36" name="Овал 35"/>
            <p:cNvSpPr/>
            <p:nvPr/>
          </p:nvSpPr>
          <p:spPr>
            <a:xfrm>
              <a:off x="-1548680" y="2708920"/>
              <a:ext cx="1152128" cy="1152128"/>
            </a:xfrm>
            <a:prstGeom prst="ellipse">
              <a:avLst/>
            </a:prstGeom>
            <a:solidFill>
              <a:srgbClr val="B4C7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-1501138" y="2743184"/>
              <a:ext cx="1080120" cy="1080120"/>
            </a:xfrm>
            <a:prstGeom prst="flowChartConnector">
              <a:avLst/>
            </a:prstGeom>
            <a:noFill/>
          </p:spPr>
        </p:pic>
      </p:grpSp>
      <p:grpSp>
        <p:nvGrpSpPr>
          <p:cNvPr id="43" name="Группа 98"/>
          <p:cNvGrpSpPr/>
          <p:nvPr/>
        </p:nvGrpSpPr>
        <p:grpSpPr>
          <a:xfrm>
            <a:off x="357158" y="4779482"/>
            <a:ext cx="571504" cy="506906"/>
            <a:chOff x="-1548680" y="2708920"/>
            <a:chExt cx="1152128" cy="1152128"/>
          </a:xfrm>
        </p:grpSpPr>
        <p:sp>
          <p:nvSpPr>
            <p:cNvPr id="44" name="Овал 43"/>
            <p:cNvSpPr/>
            <p:nvPr/>
          </p:nvSpPr>
          <p:spPr>
            <a:xfrm>
              <a:off x="-1548680" y="2708920"/>
              <a:ext cx="1152128" cy="1152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-1501138" y="2743184"/>
              <a:ext cx="1080120" cy="108012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</p:pic>
      </p:grpSp>
      <p:grpSp>
        <p:nvGrpSpPr>
          <p:cNvPr id="46" name="Группа 98"/>
          <p:cNvGrpSpPr/>
          <p:nvPr/>
        </p:nvGrpSpPr>
        <p:grpSpPr>
          <a:xfrm>
            <a:off x="357158" y="5429264"/>
            <a:ext cx="571504" cy="500066"/>
            <a:chOff x="-1548680" y="2708920"/>
            <a:chExt cx="1152128" cy="1152128"/>
          </a:xfrm>
        </p:grpSpPr>
        <p:sp>
          <p:nvSpPr>
            <p:cNvPr id="47" name="Овал 46"/>
            <p:cNvSpPr/>
            <p:nvPr/>
          </p:nvSpPr>
          <p:spPr>
            <a:xfrm>
              <a:off x="-1548680" y="2708920"/>
              <a:ext cx="1152128" cy="115212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-1501138" y="2743184"/>
              <a:ext cx="1080120" cy="1080120"/>
            </a:xfrm>
            <a:prstGeom prst="flowChartConnector">
              <a:avLst/>
            </a:prstGeom>
            <a:noFill/>
          </p:spPr>
        </p:pic>
      </p:grpSp>
      <p:sp>
        <p:nvSpPr>
          <p:cNvPr id="35" name="TextBox 31"/>
          <p:cNvSpPr txBox="1"/>
          <p:nvPr/>
        </p:nvSpPr>
        <p:spPr>
          <a:xfrm rot="16200000">
            <a:off x="7374490" y="2483900"/>
            <a:ext cx="185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FFFFFF"/>
                </a:solidFill>
                <a:latin typeface="Century Gothic" pitchFamily="34" charset="0"/>
              </a:rPr>
              <a:t>2 526 445,8</a:t>
            </a:r>
            <a:endParaRPr lang="ru-RU" sz="28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8" name="TextBox 31"/>
          <p:cNvSpPr txBox="1"/>
          <p:nvPr/>
        </p:nvSpPr>
        <p:spPr>
          <a:xfrm rot="16200000">
            <a:off x="-14805" y="2157889"/>
            <a:ext cx="249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FFFFFF"/>
                </a:solidFill>
                <a:latin typeface="Century Gothic" pitchFamily="34" charset="0"/>
              </a:rPr>
              <a:t>2 582 603,3</a:t>
            </a:r>
            <a:endParaRPr lang="ru-RU" sz="28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9" name="TextBox 31"/>
          <p:cNvSpPr txBox="1"/>
          <p:nvPr/>
        </p:nvSpPr>
        <p:spPr>
          <a:xfrm rot="16200000">
            <a:off x="-531701" y="2246157"/>
            <a:ext cx="2382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FFFFFF"/>
                </a:solidFill>
                <a:latin typeface="Century Gothic" pitchFamily="34" charset="0"/>
              </a:rPr>
              <a:t>2 540 453,4</a:t>
            </a:r>
            <a:endParaRPr lang="ru-RU" sz="28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500034" y="714356"/>
          <a:ext cx="9215502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512" cy="10715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854014"/>
            <a:ext cx="8064896" cy="1837428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31D4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54868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31D4C"/>
                </a:solidFill>
                <a:latin typeface="Century Gothic" pitchFamily="34" charset="0"/>
              </a:rPr>
              <a:t>2018 год(отчет)</a:t>
            </a:r>
            <a:endParaRPr lang="ru-RU" sz="1100" b="1" dirty="0">
              <a:solidFill>
                <a:srgbClr val="231D4C"/>
              </a:solidFill>
              <a:latin typeface="Century Gothic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60328" y="928067"/>
          <a:ext cx="1152128" cy="1140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00870" y="929835"/>
          <a:ext cx="1152128" cy="1140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7636647" y="929835"/>
          <a:ext cx="1152128" cy="1140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836712"/>
            <a:ext cx="1728192" cy="1877908"/>
          </a:xfrm>
          <a:prstGeom prst="rect">
            <a:avLst/>
          </a:prstGeom>
          <a:solidFill>
            <a:srgbClr val="231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2040" y="1142984"/>
            <a:ext cx="172819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Налоговые доходы</a:t>
            </a:r>
          </a:p>
          <a:p>
            <a:pPr lvl="0"/>
            <a:r>
              <a:rPr lang="ru-RU" sz="1100" i="1" dirty="0" smtClean="0">
                <a:solidFill>
                  <a:schemeClr val="bg1"/>
                </a:solidFill>
                <a:latin typeface="Century Gothic" pitchFamily="34" charset="0"/>
              </a:rPr>
              <a:t>доля  в общем объеме доходов</a:t>
            </a:r>
            <a:endParaRPr lang="en-US" i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803585"/>
            <a:ext cx="8064896" cy="1828800"/>
          </a:xfrm>
          <a:prstGeom prst="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780928"/>
            <a:ext cx="1728192" cy="1872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116705"/>
            <a:ext cx="17281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Неналоговые доходы </a:t>
            </a:r>
          </a:p>
          <a:p>
            <a:pPr lvl="0"/>
            <a:r>
              <a:rPr lang="ru-RU" sz="1100" i="1" dirty="0" smtClean="0">
                <a:solidFill>
                  <a:schemeClr val="bg1"/>
                </a:solidFill>
                <a:latin typeface="Century Gothic" pitchFamily="34" charset="0"/>
              </a:rPr>
              <a:t>доля  в общем объеме доходов</a:t>
            </a:r>
            <a:endParaRPr lang="en-US" sz="1100" i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/>
            <a:r>
              <a:rPr lang="en-US" sz="16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6250724" y="913205"/>
          <a:ext cx="1152128" cy="1140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876127" y="921831"/>
          <a:ext cx="1152128" cy="1140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419872" y="548680"/>
            <a:ext cx="1437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31D4C"/>
                </a:solidFill>
                <a:latin typeface="Century Gothic" pitchFamily="34" charset="0"/>
              </a:rPr>
              <a:t>2019 год(план)</a:t>
            </a:r>
            <a:endParaRPr lang="ru-RU" sz="1100" b="1" dirty="0">
              <a:solidFill>
                <a:srgbClr val="231D4C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54868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31D4C"/>
                </a:solidFill>
                <a:latin typeface="Century Gothic" pitchFamily="34" charset="0"/>
              </a:rPr>
              <a:t>2020 год</a:t>
            </a:r>
            <a:endParaRPr lang="ru-RU" sz="1100" b="1" dirty="0">
              <a:solidFill>
                <a:srgbClr val="231D4C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54868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31D4C"/>
                </a:solidFill>
                <a:latin typeface="Century Gothic" pitchFamily="34" charset="0"/>
              </a:rPr>
              <a:t>2021 год</a:t>
            </a:r>
            <a:endParaRPr lang="ru-RU" sz="1100" b="1" dirty="0">
              <a:solidFill>
                <a:srgbClr val="231D4C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4328" y="54868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31D4C"/>
                </a:solidFill>
                <a:latin typeface="Century Gothic" pitchFamily="34" charset="0"/>
              </a:rPr>
              <a:t>2022 год</a:t>
            </a:r>
            <a:endParaRPr lang="ru-RU" sz="1100" b="1" dirty="0">
              <a:solidFill>
                <a:srgbClr val="231D4C"/>
              </a:solidFill>
              <a:latin typeface="Century Gothic" pitchFamily="34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2192564" y="2908870"/>
          <a:ext cx="1152128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3571868" y="2857496"/>
          <a:ext cx="1152128" cy="116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4897932" y="2874711"/>
          <a:ext cx="1152128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6269532" y="2891964"/>
          <a:ext cx="1152128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7632505" y="2891964"/>
          <a:ext cx="1152128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214546" y="1857364"/>
            <a:ext cx="107157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22,4% 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   709 258,4</a:t>
            </a:r>
          </a:p>
          <a:p>
            <a:pPr algn="ctr"/>
            <a:r>
              <a:rPr lang="ru-RU" sz="1050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тыс.рублей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5984" y="3857628"/>
            <a:ext cx="100811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2,7% 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86 982,3</a:t>
            </a:r>
          </a:p>
          <a:p>
            <a:pPr algn="ctr"/>
            <a:r>
              <a:rPr lang="ru-RU" sz="1050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тыс.рублей</a:t>
            </a:r>
            <a:endParaRPr lang="ru-RU" sz="1050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868" y="1857364"/>
            <a:ext cx="107157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23,5% 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   765 037</a:t>
            </a:r>
          </a:p>
          <a:p>
            <a:pPr algn="ctr"/>
            <a:r>
              <a:rPr lang="ru-RU" sz="1050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тыс.рублей</a:t>
            </a:r>
            <a:endParaRPr lang="ru-RU" sz="1050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43306" y="3786190"/>
            <a:ext cx="100811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2,7% 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87 308</a:t>
            </a:r>
          </a:p>
          <a:p>
            <a:pPr algn="ctr"/>
            <a:r>
              <a:rPr lang="ru-RU" sz="1050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тыс.рублей</a:t>
            </a:r>
            <a:endParaRPr lang="ru-RU" sz="1050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7752" y="1857364"/>
            <a:ext cx="107955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entury Gothic" pitchFamily="34" charset="0"/>
              </a:rPr>
              <a:t>23,3% </a:t>
            </a:r>
          </a:p>
          <a:p>
            <a:pPr algn="ctr"/>
            <a:r>
              <a:rPr lang="ru-RU" sz="1200" b="1" dirty="0" smtClean="0">
                <a:latin typeface="Century Gothic" pitchFamily="34" charset="0"/>
              </a:rPr>
              <a:t>   775 457</a:t>
            </a:r>
          </a:p>
          <a:p>
            <a:pPr algn="ctr"/>
            <a:r>
              <a:rPr lang="ru-RU" sz="1050" dirty="0" smtClean="0">
                <a:latin typeface="Century Gothic" pitchFamily="34" charset="0"/>
              </a:rPr>
              <a:t>тыс.рублей</a:t>
            </a:r>
            <a:endParaRPr lang="ru-RU" sz="1050" dirty="0">
              <a:latin typeface="Century Gothic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00628" y="3786190"/>
            <a:ext cx="100811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entury Gothic" pitchFamily="34" charset="0"/>
              </a:rPr>
              <a:t>3,3% </a:t>
            </a:r>
          </a:p>
          <a:p>
            <a:pPr algn="ctr"/>
            <a:r>
              <a:rPr lang="ru-RU" sz="1200" b="1" dirty="0" smtClean="0">
                <a:latin typeface="Century Gothic" pitchFamily="34" charset="0"/>
              </a:rPr>
              <a:t>110 981</a:t>
            </a:r>
          </a:p>
          <a:p>
            <a:pPr algn="ctr"/>
            <a:r>
              <a:rPr lang="ru-RU" sz="1050" dirty="0" smtClean="0">
                <a:latin typeface="Century Gothic" pitchFamily="34" charset="0"/>
              </a:rPr>
              <a:t>тыс.рублей</a:t>
            </a:r>
            <a:endParaRPr lang="ru-RU" sz="1050" dirty="0">
              <a:latin typeface="Century Gothic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6512" y="1857364"/>
            <a:ext cx="107955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entury Gothic" pitchFamily="34" charset="0"/>
              </a:rPr>
              <a:t>23,4% </a:t>
            </a:r>
          </a:p>
          <a:p>
            <a:pPr algn="ctr"/>
            <a:r>
              <a:rPr lang="ru-RU" sz="1200" b="1" dirty="0" smtClean="0">
                <a:latin typeface="Century Gothic" pitchFamily="34" charset="0"/>
              </a:rPr>
              <a:t>  733 967</a:t>
            </a:r>
          </a:p>
          <a:p>
            <a:pPr algn="ctr"/>
            <a:r>
              <a:rPr lang="ru-RU" sz="1050" dirty="0" smtClean="0">
                <a:latin typeface="Century Gothic" pitchFamily="34" charset="0"/>
              </a:rPr>
              <a:t>тыс.рублей</a:t>
            </a:r>
            <a:endParaRPr lang="ru-RU" sz="1050" dirty="0">
              <a:latin typeface="Century Gothic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7950" y="3786190"/>
            <a:ext cx="100811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entury Gothic" pitchFamily="34" charset="0"/>
              </a:rPr>
              <a:t>3,3% </a:t>
            </a:r>
          </a:p>
          <a:p>
            <a:pPr algn="ctr"/>
            <a:r>
              <a:rPr lang="ru-RU" sz="1200" b="1" dirty="0" smtClean="0">
                <a:latin typeface="Century Gothic" pitchFamily="34" charset="0"/>
              </a:rPr>
              <a:t>104 595</a:t>
            </a:r>
          </a:p>
          <a:p>
            <a:pPr algn="ctr"/>
            <a:r>
              <a:rPr lang="ru-RU" sz="1050" dirty="0" smtClean="0">
                <a:latin typeface="Century Gothic" pitchFamily="34" charset="0"/>
              </a:rPr>
              <a:t>тыс.рублей</a:t>
            </a:r>
            <a:endParaRPr lang="ru-RU" sz="1050" dirty="0"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72396" y="1857364"/>
            <a:ext cx="107955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entury Gothic" pitchFamily="34" charset="0"/>
              </a:rPr>
              <a:t>26,1% </a:t>
            </a:r>
          </a:p>
          <a:p>
            <a:pPr algn="ctr"/>
            <a:r>
              <a:rPr lang="ru-RU" sz="1200" b="1" dirty="0" smtClean="0">
                <a:latin typeface="Century Gothic" pitchFamily="34" charset="0"/>
              </a:rPr>
              <a:t>    779 457</a:t>
            </a:r>
          </a:p>
          <a:p>
            <a:pPr algn="ctr"/>
            <a:r>
              <a:rPr lang="ru-RU" sz="1050" dirty="0" smtClean="0">
                <a:latin typeface="Century Gothic" pitchFamily="34" charset="0"/>
              </a:rPr>
              <a:t>тыс.рублей</a:t>
            </a:r>
            <a:endParaRPr lang="ru-RU" sz="1050" dirty="0">
              <a:latin typeface="Century Gothic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86710" y="3786190"/>
            <a:ext cx="100811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entury Gothic" pitchFamily="34" charset="0"/>
              </a:rPr>
              <a:t>3,5% </a:t>
            </a:r>
          </a:p>
          <a:p>
            <a:pPr algn="ctr"/>
            <a:r>
              <a:rPr lang="ru-RU" sz="1200" b="1" dirty="0" smtClean="0">
                <a:latin typeface="Century Gothic" pitchFamily="34" charset="0"/>
              </a:rPr>
              <a:t>105 870</a:t>
            </a:r>
          </a:p>
          <a:p>
            <a:pPr algn="ctr"/>
            <a:r>
              <a:rPr lang="ru-RU" sz="1050" dirty="0" smtClean="0">
                <a:latin typeface="Century Gothic" pitchFamily="34" charset="0"/>
              </a:rPr>
              <a:t>тыс.рублей</a:t>
            </a:r>
            <a:endParaRPr lang="ru-RU" sz="1050" dirty="0">
              <a:latin typeface="Century Gothic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57290" y="14285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31D4C"/>
                </a:solidFill>
                <a:latin typeface="Century Gothic" pitchFamily="34" charset="0"/>
              </a:rPr>
              <a:t>ОБЪЕМ И СТРУКТУРА ДОХОДОВ</a:t>
            </a:r>
            <a:endParaRPr lang="ru-RU" b="1" dirty="0">
              <a:solidFill>
                <a:srgbClr val="231D4C"/>
              </a:solidFill>
              <a:latin typeface="Century Gothic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27584" y="4753155"/>
            <a:ext cx="8064896" cy="1828800"/>
          </a:xfrm>
          <a:prstGeom prst="rect">
            <a:avLst/>
          </a:prstGeom>
          <a:noFill/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14282" y="4714884"/>
            <a:ext cx="1785950" cy="187220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2357422" y="5733256"/>
            <a:ext cx="113445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74,9% </a:t>
            </a:r>
          </a:p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2 373 639,1</a:t>
            </a:r>
          </a:p>
          <a:p>
            <a:r>
              <a:rPr lang="ru-RU" sz="1050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тыс.рублей</a:t>
            </a:r>
            <a:endParaRPr lang="ru-RU" sz="1050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43306" y="5733256"/>
            <a:ext cx="114471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73,8% </a:t>
            </a:r>
          </a:p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2 400 221,1 </a:t>
            </a:r>
            <a:r>
              <a:rPr lang="ru-RU" sz="1050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тыс.рублей</a:t>
            </a:r>
            <a:endParaRPr lang="ru-RU" sz="1050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00628" y="5733256"/>
            <a:ext cx="108354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 Gothic" pitchFamily="34" charset="0"/>
              </a:rPr>
              <a:t>73,4% </a:t>
            </a:r>
          </a:p>
          <a:p>
            <a:r>
              <a:rPr lang="ru-RU" sz="1200" b="1" dirty="0" smtClean="0">
                <a:latin typeface="Century Gothic" pitchFamily="34" charset="0"/>
              </a:rPr>
              <a:t>2 442 987,8</a:t>
            </a:r>
          </a:p>
          <a:p>
            <a:r>
              <a:rPr lang="ru-RU" sz="1050" dirty="0" smtClean="0">
                <a:latin typeface="Century Gothic" pitchFamily="34" charset="0"/>
              </a:rPr>
              <a:t>тыс.рублей</a:t>
            </a:r>
            <a:endParaRPr lang="ru-RU" sz="1050" dirty="0">
              <a:latin typeface="Century Gothic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29388" y="5733256"/>
            <a:ext cx="109494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 Gothic" pitchFamily="34" charset="0"/>
              </a:rPr>
              <a:t>73,3% </a:t>
            </a:r>
          </a:p>
          <a:p>
            <a:r>
              <a:rPr lang="ru-RU" sz="1200" b="1" dirty="0" smtClean="0">
                <a:latin typeface="Century Gothic" pitchFamily="34" charset="0"/>
              </a:rPr>
              <a:t>2 303 941,8</a:t>
            </a:r>
          </a:p>
          <a:p>
            <a:r>
              <a:rPr lang="ru-RU" sz="1050" dirty="0" smtClean="0">
                <a:latin typeface="Century Gothic" pitchFamily="34" charset="0"/>
              </a:rPr>
              <a:t>тыс.рублей</a:t>
            </a:r>
            <a:endParaRPr lang="ru-RU" sz="1050" dirty="0">
              <a:latin typeface="Century Gothic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43834" y="5733256"/>
            <a:ext cx="12486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 Gothic" pitchFamily="34" charset="0"/>
              </a:rPr>
              <a:t>70,4% </a:t>
            </a:r>
          </a:p>
          <a:p>
            <a:r>
              <a:rPr lang="ru-RU" sz="1200" b="1" dirty="0" smtClean="0">
                <a:latin typeface="Century Gothic" pitchFamily="34" charset="0"/>
              </a:rPr>
              <a:t>2 103 861,0</a:t>
            </a:r>
          </a:p>
          <a:p>
            <a:r>
              <a:rPr lang="ru-RU" sz="1050" dirty="0" smtClean="0">
                <a:latin typeface="Century Gothic" pitchFamily="34" charset="0"/>
              </a:rPr>
              <a:t>тыс.рублей</a:t>
            </a:r>
            <a:endParaRPr lang="ru-RU" sz="1050" dirty="0">
              <a:latin typeface="Century Gothic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08125" y="5072074"/>
            <a:ext cx="1792107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Безвозмездные поступления</a:t>
            </a:r>
          </a:p>
          <a:p>
            <a:pPr lvl="0"/>
            <a:r>
              <a:rPr lang="ru-RU" sz="1100" i="1" dirty="0" smtClean="0">
                <a:solidFill>
                  <a:schemeClr val="bg1"/>
                </a:solidFill>
                <a:latin typeface="Century Gothic" pitchFamily="34" charset="0"/>
              </a:rPr>
              <a:t>доля  в общем объеме доходов</a:t>
            </a:r>
            <a:endParaRPr lang="en-US" sz="1100" i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ru-RU" sz="16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" name="Нижний колонтитул 40"/>
          <p:cNvSpPr>
            <a:spLocks noGrp="1"/>
          </p:cNvSpPr>
          <p:nvPr>
            <p:ph type="ftr" sz="quarter" idx="11"/>
          </p:nvPr>
        </p:nvSpPr>
        <p:spPr>
          <a:xfrm>
            <a:off x="8501090" y="6492875"/>
            <a:ext cx="642910" cy="365125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8</a:t>
            </a:r>
          </a:p>
        </p:txBody>
      </p:sp>
      <p:pic>
        <p:nvPicPr>
          <p:cNvPr id="53" name="Рисунок 52" descr="111111111111111111.pn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1058" y="5886450"/>
            <a:ext cx="642942" cy="971550"/>
          </a:xfrm>
          <a:prstGeom prst="rect">
            <a:avLst/>
          </a:prstGeom>
        </p:spPr>
      </p:pic>
      <p:sp>
        <p:nvSpPr>
          <p:cNvPr id="54" name="Нижний колонтитул 40"/>
          <p:cNvSpPr txBox="1">
            <a:spLocks/>
          </p:cNvSpPr>
          <p:nvPr/>
        </p:nvSpPr>
        <p:spPr>
          <a:xfrm>
            <a:off x="8501090" y="6492875"/>
            <a:ext cx="642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55" name="Диаграмма 54"/>
          <p:cNvGraphicFramePr/>
          <p:nvPr/>
        </p:nvGraphicFramePr>
        <p:xfrm>
          <a:off x="2000232" y="4786322"/>
          <a:ext cx="1785950" cy="128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56" name="Диаграмма 55"/>
          <p:cNvGraphicFramePr/>
          <p:nvPr/>
        </p:nvGraphicFramePr>
        <p:xfrm>
          <a:off x="3500430" y="4786322"/>
          <a:ext cx="1285884" cy="121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57" name="Диаграмма 56"/>
          <p:cNvGraphicFramePr/>
          <p:nvPr/>
        </p:nvGraphicFramePr>
        <p:xfrm>
          <a:off x="4714876" y="4786322"/>
          <a:ext cx="1714512" cy="121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58" name="Диаграмма 57"/>
          <p:cNvGraphicFramePr/>
          <p:nvPr/>
        </p:nvGraphicFramePr>
        <p:xfrm>
          <a:off x="6143636" y="4786322"/>
          <a:ext cx="1643074" cy="121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59" name="Диаграмма 58"/>
          <p:cNvGraphicFramePr/>
          <p:nvPr/>
        </p:nvGraphicFramePr>
        <p:xfrm>
          <a:off x="7500958" y="4643446"/>
          <a:ext cx="1214445" cy="121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708" y="548681"/>
            <a:ext cx="2884948" cy="4809145"/>
          </a:xfrm>
          <a:prstGeom prst="rect">
            <a:avLst/>
          </a:prstGeom>
          <a:noFill/>
          <a:ln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406226" y="1638474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20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20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год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55576" y="11663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ОБЪЕМ И СТРУКТУРА БЕЗВОЗМЕЗДНЫХ ПОСТУПЛЕНИЙ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11560" y="548680"/>
            <a:ext cx="244827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Century Gothic" pitchFamily="34" charset="0"/>
              </a:rPr>
              <a:t>2 442 987,8 </a:t>
            </a:r>
            <a:r>
              <a:rPr lang="ru-RU" sz="1100" dirty="0" smtClean="0">
                <a:latin typeface="Century Gothic" pitchFamily="34" charset="0"/>
              </a:rPr>
              <a:t>тыс.рублей</a:t>
            </a:r>
            <a:r>
              <a:rPr lang="ru-RU" sz="1400" dirty="0" smtClean="0">
                <a:latin typeface="Century Gothic" pitchFamily="34" charset="0"/>
              </a:rPr>
              <a:t>- всего безвозмездных поступлений</a:t>
            </a:r>
          </a:p>
          <a:p>
            <a:r>
              <a:rPr lang="ru-RU" sz="1200" dirty="0" smtClean="0">
                <a:latin typeface="Century Gothic" pitchFamily="34" charset="0"/>
              </a:rPr>
              <a:t>Это составляет </a:t>
            </a:r>
            <a:r>
              <a:rPr lang="ru-RU" sz="1600" b="1" dirty="0" smtClean="0">
                <a:latin typeface="Century Gothic" pitchFamily="34" charset="0"/>
              </a:rPr>
              <a:t>73,4%</a:t>
            </a:r>
            <a:r>
              <a:rPr lang="ru-RU" sz="1200" dirty="0" smtClean="0">
                <a:latin typeface="Century Gothic" pitchFamily="34" charset="0"/>
              </a:rPr>
              <a:t> в общем объеме доходов</a:t>
            </a:r>
          </a:p>
          <a:p>
            <a:endParaRPr lang="ru-RU" sz="1200" dirty="0">
              <a:latin typeface="Century Gothic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57158" y="3711332"/>
            <a:ext cx="2592288" cy="360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Дотации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85720" y="3714752"/>
            <a:ext cx="71438" cy="35719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28596" y="3714752"/>
            <a:ext cx="10001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Century Gothic" pitchFamily="34" charset="0"/>
              </a:rPr>
              <a:t>37 273,9 </a:t>
            </a:r>
            <a:r>
              <a:rPr lang="ru-RU" sz="1100" dirty="0" smtClean="0">
                <a:latin typeface="Century Gothic" pitchFamily="34" charset="0"/>
              </a:rPr>
              <a:t>тыс.рублей </a:t>
            </a:r>
            <a:endParaRPr lang="ru-RU" sz="1100" dirty="0">
              <a:latin typeface="Century Gothic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119036" y="548681"/>
            <a:ext cx="2884948" cy="4809145"/>
          </a:xfrm>
          <a:prstGeom prst="rect">
            <a:avLst/>
          </a:prstGeom>
          <a:noFill/>
          <a:ln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 rot="16200000">
            <a:off x="2546102" y="1638474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20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21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год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563888" y="548680"/>
            <a:ext cx="244827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Century Gothic" pitchFamily="34" charset="0"/>
              </a:rPr>
              <a:t>2 303 941,8</a:t>
            </a:r>
          </a:p>
          <a:p>
            <a:r>
              <a:rPr lang="ru-RU" sz="1100" dirty="0" smtClean="0">
                <a:latin typeface="Century Gothic" pitchFamily="34" charset="0"/>
              </a:rPr>
              <a:t>тыс.рублей</a:t>
            </a:r>
            <a:r>
              <a:rPr lang="ru-RU" sz="1400" dirty="0" smtClean="0">
                <a:latin typeface="Century Gothic" pitchFamily="34" charset="0"/>
              </a:rPr>
              <a:t>- всего безвозмездных поступлений</a:t>
            </a:r>
          </a:p>
          <a:p>
            <a:r>
              <a:rPr lang="ru-RU" sz="1200" dirty="0" smtClean="0">
                <a:latin typeface="Century Gothic" pitchFamily="34" charset="0"/>
              </a:rPr>
              <a:t>Это составляет </a:t>
            </a:r>
            <a:r>
              <a:rPr lang="ru-RU" sz="1600" b="1" dirty="0" smtClean="0">
                <a:latin typeface="Century Gothic" pitchFamily="34" charset="0"/>
              </a:rPr>
              <a:t>73,3%</a:t>
            </a:r>
            <a:r>
              <a:rPr lang="ru-RU" sz="1200" dirty="0" smtClean="0">
                <a:latin typeface="Century Gothic" pitchFamily="34" charset="0"/>
              </a:rPr>
              <a:t> в общем объеме доходов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357554" y="3714752"/>
            <a:ext cx="2592288" cy="357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Субсидии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357554" y="3714752"/>
            <a:ext cx="12858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Century Gothic" pitchFamily="34" charset="0"/>
              </a:rPr>
              <a:t>47 023,4 </a:t>
            </a:r>
            <a:r>
              <a:rPr lang="ru-RU" sz="1100" dirty="0" smtClean="0">
                <a:latin typeface="Century Gothic" pitchFamily="34" charset="0"/>
              </a:rPr>
              <a:t>тыс.рублей </a:t>
            </a:r>
            <a:endParaRPr lang="ru-RU" sz="1100" dirty="0">
              <a:latin typeface="Century Gothic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6071364" y="548681"/>
            <a:ext cx="2884948" cy="4809145"/>
          </a:xfrm>
          <a:prstGeom prst="rect">
            <a:avLst/>
          </a:prstGeom>
          <a:noFill/>
          <a:ln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1" name="Прямоугольник 140"/>
          <p:cNvSpPr/>
          <p:nvPr/>
        </p:nvSpPr>
        <p:spPr>
          <a:xfrm rot="16200000">
            <a:off x="5498430" y="1638474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20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22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год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6516216" y="548680"/>
            <a:ext cx="244827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Century Gothic" pitchFamily="34" charset="0"/>
              </a:rPr>
              <a:t>2 103 861,0 </a:t>
            </a:r>
            <a:r>
              <a:rPr lang="ru-RU" sz="1100" dirty="0" smtClean="0">
                <a:latin typeface="Century Gothic" pitchFamily="34" charset="0"/>
              </a:rPr>
              <a:t>тыс.рублей</a:t>
            </a:r>
            <a:r>
              <a:rPr lang="ru-RU" sz="1400" dirty="0" smtClean="0">
                <a:latin typeface="Century Gothic" pitchFamily="34" charset="0"/>
              </a:rPr>
              <a:t>- всего безвозмездных поступлений</a:t>
            </a:r>
          </a:p>
          <a:p>
            <a:r>
              <a:rPr lang="ru-RU" sz="1200" dirty="0" smtClean="0">
                <a:latin typeface="Century Gothic" pitchFamily="34" charset="0"/>
              </a:rPr>
              <a:t>Это составляет </a:t>
            </a:r>
            <a:r>
              <a:rPr lang="ru-RU" sz="1600" b="1" dirty="0" smtClean="0">
                <a:latin typeface="Century Gothic" pitchFamily="34" charset="0"/>
              </a:rPr>
              <a:t>70,4%</a:t>
            </a:r>
            <a:r>
              <a:rPr lang="ru-RU" sz="1200" dirty="0" smtClean="0">
                <a:latin typeface="Century Gothic" pitchFamily="34" charset="0"/>
              </a:rPr>
              <a:t> в общем объеме доходов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14678" y="3714752"/>
            <a:ext cx="142876" cy="35719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itchFamily="34" charset="0"/>
            </a:endParaRPr>
          </a:p>
        </p:txBody>
      </p:sp>
      <p:graphicFrame>
        <p:nvGraphicFramePr>
          <p:cNvPr id="45" name="Диаграмма 44"/>
          <p:cNvGraphicFramePr/>
          <p:nvPr/>
        </p:nvGraphicFramePr>
        <p:xfrm>
          <a:off x="357158" y="1857364"/>
          <a:ext cx="2071702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7" name="Диаграмма 46"/>
          <p:cNvGraphicFramePr/>
          <p:nvPr/>
        </p:nvGraphicFramePr>
        <p:xfrm>
          <a:off x="3500430" y="2000240"/>
          <a:ext cx="2286016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Диаграмма 47"/>
          <p:cNvGraphicFramePr/>
          <p:nvPr/>
        </p:nvGraphicFramePr>
        <p:xfrm>
          <a:off x="6500826" y="2000240"/>
          <a:ext cx="2071702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285720" y="4143380"/>
            <a:ext cx="71438" cy="35719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57158" y="4143380"/>
            <a:ext cx="2592288" cy="360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Субсидии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7158" y="4572008"/>
            <a:ext cx="2592288" cy="360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Субвенции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85720" y="4572008"/>
            <a:ext cx="71438" cy="357190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0" y="5000636"/>
            <a:ext cx="71438" cy="357190"/>
          </a:xfrm>
          <a:prstGeom prst="rect">
            <a:avLst/>
          </a:prstGeom>
          <a:solidFill>
            <a:schemeClr val="accent4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57158" y="5000636"/>
            <a:ext cx="2592288" cy="360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Иные МБТ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7158" y="4071942"/>
            <a:ext cx="10715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Century Gothic" pitchFamily="34" charset="0"/>
              </a:rPr>
              <a:t>54 625,4 </a:t>
            </a:r>
            <a:r>
              <a:rPr lang="ru-RU" sz="1100" dirty="0" smtClean="0">
                <a:latin typeface="Century Gothic" pitchFamily="34" charset="0"/>
              </a:rPr>
              <a:t>тыс.рублей </a:t>
            </a:r>
            <a:endParaRPr lang="ru-RU" sz="1100" dirty="0">
              <a:latin typeface="Century Gothic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28596" y="4500570"/>
            <a:ext cx="10715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Century Gothic" pitchFamily="34" charset="0"/>
              </a:rPr>
              <a:t>2 162 088,5 </a:t>
            </a:r>
            <a:r>
              <a:rPr lang="ru-RU" sz="1100" dirty="0" smtClean="0">
                <a:latin typeface="Century Gothic" pitchFamily="34" charset="0"/>
              </a:rPr>
              <a:t>тыс.рублей </a:t>
            </a:r>
            <a:endParaRPr lang="ru-RU" sz="1100" dirty="0">
              <a:latin typeface="Century Gothic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57158" y="4929198"/>
            <a:ext cx="10715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Century Gothic" pitchFamily="34" charset="0"/>
              </a:rPr>
              <a:t>189 000,0 </a:t>
            </a:r>
            <a:r>
              <a:rPr lang="ru-RU" sz="1100" dirty="0" smtClean="0">
                <a:latin typeface="Century Gothic" pitchFamily="34" charset="0"/>
              </a:rPr>
              <a:t>тыс.рублей </a:t>
            </a:r>
            <a:endParaRPr lang="ru-RU" sz="1100" dirty="0">
              <a:latin typeface="Century Gothic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357554" y="4143380"/>
            <a:ext cx="2592288" cy="360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Субвенции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214678" y="4143380"/>
            <a:ext cx="142876" cy="357190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357554" y="4572008"/>
            <a:ext cx="2592288" cy="360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Иные МБТ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14678" y="4572008"/>
            <a:ext cx="142876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286512" y="4143380"/>
            <a:ext cx="2592288" cy="360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Субвенции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143636" y="4143380"/>
            <a:ext cx="142876" cy="3571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286512" y="3714752"/>
            <a:ext cx="2592288" cy="357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Субсидии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143636" y="3714752"/>
            <a:ext cx="142876" cy="357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357554" y="4143380"/>
            <a:ext cx="12858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Century Gothic" pitchFamily="34" charset="0"/>
              </a:rPr>
              <a:t>2 067 918,4 </a:t>
            </a:r>
            <a:r>
              <a:rPr lang="ru-RU" sz="1100" dirty="0" smtClean="0">
                <a:latin typeface="Century Gothic" pitchFamily="34" charset="0"/>
              </a:rPr>
              <a:t>тыс.рублей </a:t>
            </a:r>
            <a:endParaRPr lang="ru-RU" sz="1100" dirty="0">
              <a:latin typeface="Century Gothic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357554" y="4572008"/>
            <a:ext cx="12858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Century Gothic" pitchFamily="34" charset="0"/>
              </a:rPr>
              <a:t>189 000,0 </a:t>
            </a:r>
            <a:r>
              <a:rPr lang="ru-RU" sz="1100" dirty="0" smtClean="0">
                <a:latin typeface="Century Gothic" pitchFamily="34" charset="0"/>
              </a:rPr>
              <a:t>тыс.рублей </a:t>
            </a:r>
            <a:endParaRPr lang="ru-RU" sz="1100" dirty="0">
              <a:latin typeface="Century Gothic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286512" y="3714752"/>
            <a:ext cx="12858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Century Gothic" pitchFamily="34" charset="0"/>
              </a:rPr>
              <a:t>46 761,4 </a:t>
            </a:r>
            <a:r>
              <a:rPr lang="ru-RU" sz="1100" dirty="0" smtClean="0">
                <a:latin typeface="Century Gothic" pitchFamily="34" charset="0"/>
              </a:rPr>
              <a:t>тыс.рублей </a:t>
            </a:r>
            <a:endParaRPr lang="ru-RU" sz="1100" dirty="0">
              <a:latin typeface="Century Gothic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286512" y="4071942"/>
            <a:ext cx="12858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Century Gothic" pitchFamily="34" charset="0"/>
              </a:rPr>
              <a:t>2 057 099,6 </a:t>
            </a:r>
            <a:r>
              <a:rPr lang="ru-RU" sz="1100" dirty="0" smtClean="0">
                <a:latin typeface="Century Gothic" pitchFamily="34" charset="0"/>
              </a:rPr>
              <a:t>тыс.рублей </a:t>
            </a:r>
            <a:endParaRPr lang="ru-RU" sz="1100" dirty="0">
              <a:latin typeface="Century Gothic" pitchFamily="34" charset="0"/>
            </a:endParaRPr>
          </a:p>
        </p:txBody>
      </p:sp>
      <p:pic>
        <p:nvPicPr>
          <p:cNvPr id="66" name="Рисунок 65" descr="111111111111111111.pn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1058" y="5886450"/>
            <a:ext cx="642942" cy="971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5262" y="6550223"/>
            <a:ext cx="387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860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РАСХОДЫ</a:t>
            </a:r>
            <a:endParaRPr lang="ru-RU" sz="72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500042"/>
            <a:ext cx="8784976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2143116"/>
            <a:ext cx="8784976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57356" y="1428736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- выплачиваемые из бюджета денежные средства (например, на выплату заработной платы, оплата коммунальных услуг, социальные выплаты на строительство детских садов, дорог и т.п.)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214686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 Основными направлениями налоговой и бюджетной политики на следующие три года являются сохранение положительной динамики собственных доходов в условиях объективного снижения неналоговых поступлений в бюджет и по-прежнему, это обеспечение сбалансированности бюджета, снижение муниципального долга, выполнение всех социальных обязательств, прироста собственных доходов бюджета не ниже уровня инфляции, развитие инициативного бюджета</a:t>
            </a:r>
          </a:p>
          <a:p>
            <a:pPr algn="r"/>
            <a:endParaRPr lang="ru-RU" sz="1200" b="1" i="1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1509276" y="420571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2 768 989,6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2786058"/>
            <a:ext cx="1244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тыс.рублей</a:t>
            </a:r>
            <a:endParaRPr lang="en-US" sz="1400" b="1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-384710" y="4385182"/>
            <a:ext cx="2231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2 582 603,3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97312" y="4360416"/>
            <a:ext cx="2181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2 575 905,8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2316128" y="4184675"/>
            <a:ext cx="1830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2 482 240,5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3173384" y="4184675"/>
            <a:ext cx="1830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2 526 445,8</a:t>
            </a:r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246567938"/>
              </p:ext>
            </p:extLst>
          </p:nvPr>
        </p:nvGraphicFramePr>
        <p:xfrm>
          <a:off x="214282" y="3143248"/>
          <a:ext cx="450059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" name="Рисунок 22" descr="111111111111111111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1058" y="5886450"/>
            <a:ext cx="642942" cy="9715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685262" y="6550223"/>
            <a:ext cx="387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6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07504" y="500042"/>
          <a:ext cx="9036496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139463"/>
            <a:ext cx="8331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РАСХОДЫ БЮДЖЕТА ГОРОДА ПО РАЗДЕЛАМ БЮДЖЕТНОЙ КЛАССИФИКАЦИИ РАСХОДОВ БЮДЖЕТОВ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00108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3 174 279,5</a:t>
            </a:r>
          </a:p>
          <a:p>
            <a:pPr algn="ctr"/>
            <a:r>
              <a:rPr lang="ru-RU" sz="1200" dirty="0" smtClean="0">
                <a:latin typeface="Century Gothic" pitchFamily="34" charset="0"/>
              </a:rPr>
              <a:t>тыс.рублей</a:t>
            </a:r>
            <a:endParaRPr lang="en-US" sz="1200" dirty="0" smtClean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000108"/>
            <a:ext cx="14287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3 353 398,5</a:t>
            </a:r>
          </a:p>
          <a:p>
            <a:pPr algn="ctr"/>
            <a:r>
              <a:rPr lang="ru-RU" sz="1200" dirty="0" smtClean="0">
                <a:latin typeface="Century Gothic" pitchFamily="34" charset="0"/>
              </a:rPr>
              <a:t>тыс.рублей</a:t>
            </a:r>
            <a:endParaRPr lang="en-US" sz="1200" dirty="0" smtClean="0">
              <a:latin typeface="Century Gothic" pitchFamily="34" charset="0"/>
            </a:endParaRPr>
          </a:p>
          <a:p>
            <a:pPr algn="ctr"/>
            <a:endParaRPr lang="en-US" sz="1000" b="1" dirty="0" smtClean="0"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1000108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3 418 069,6</a:t>
            </a:r>
            <a:endParaRPr lang="en-US" sz="1600" b="1" dirty="0" smtClean="0">
              <a:latin typeface="Century Gothic" pitchFamily="34" charset="0"/>
            </a:endParaRPr>
          </a:p>
          <a:p>
            <a:pPr algn="ctr"/>
            <a:r>
              <a:rPr lang="ru-RU" sz="1200" dirty="0" smtClean="0">
                <a:latin typeface="Century Gothic" pitchFamily="34" charset="0"/>
              </a:rPr>
              <a:t>тыс.рублей</a:t>
            </a:r>
            <a:endParaRPr lang="en-US" sz="1200" dirty="0" smtClean="0"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1000108"/>
            <a:ext cx="1281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3 226 360,0</a:t>
            </a:r>
            <a:endParaRPr lang="en-US" sz="1600" b="1" dirty="0" smtClean="0">
              <a:latin typeface="Century Gothic" pitchFamily="34" charset="0"/>
            </a:endParaRPr>
          </a:p>
          <a:p>
            <a:pPr algn="ctr"/>
            <a:r>
              <a:rPr lang="ru-RU" sz="1200" dirty="0" smtClean="0">
                <a:latin typeface="Century Gothic" pitchFamily="34" charset="0"/>
              </a:rPr>
              <a:t>тыс.рублей</a:t>
            </a:r>
            <a:endParaRPr lang="en-US" sz="1200" dirty="0" smtClean="0"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1000108"/>
            <a:ext cx="1281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3 077 721,0</a:t>
            </a:r>
            <a:endParaRPr lang="en-US" sz="1600" b="1" dirty="0" smtClean="0">
              <a:latin typeface="Century Gothic" pitchFamily="34" charset="0"/>
            </a:endParaRPr>
          </a:p>
          <a:p>
            <a:pPr algn="ctr"/>
            <a:r>
              <a:rPr lang="ru-RU" sz="1200" dirty="0" smtClean="0">
                <a:latin typeface="Century Gothic" pitchFamily="34" charset="0"/>
              </a:rPr>
              <a:t>тыс.рублей</a:t>
            </a:r>
            <a:endParaRPr lang="en-US" sz="1200" dirty="0" smtClean="0">
              <a:latin typeface="Century Gothic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501058" y="5886450"/>
            <a:ext cx="642942" cy="971550"/>
            <a:chOff x="8501058" y="5886450"/>
            <a:chExt cx="642942" cy="971550"/>
          </a:xfrm>
        </p:grpSpPr>
        <p:pic>
          <p:nvPicPr>
            <p:cNvPr id="12" name="Рисунок 11" descr="111111111111111111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1058" y="5886450"/>
              <a:ext cx="642942" cy="971550"/>
            </a:xfrm>
            <a:prstGeom prst="rect">
              <a:avLst/>
            </a:prstGeom>
          </p:spPr>
        </p:pic>
        <p:sp>
          <p:nvSpPr>
            <p:cNvPr id="13" name="Нижний колонтитул 40"/>
            <p:cNvSpPr txBox="1">
              <a:spLocks/>
            </p:cNvSpPr>
            <p:nvPr/>
          </p:nvSpPr>
          <p:spPr>
            <a:xfrm>
              <a:off x="8501090" y="6492875"/>
              <a:ext cx="64291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7</a:t>
              </a:r>
            </a:p>
          </p:txBody>
        </p:sp>
      </p:grpSp>
      <p:pic>
        <p:nvPicPr>
          <p:cNvPr id="1026" name="Picture 2" descr="C:\Users\Мажаа ШВ\Downloads\icons8-деньги-в-руке-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6286520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5">
      <a:dk1>
        <a:sysClr val="windowText" lastClr="000000"/>
      </a:dk1>
      <a:lt1>
        <a:srgbClr val="FFFFFF"/>
      </a:lt1>
      <a:dk2>
        <a:srgbClr val="FFF0C9"/>
      </a:dk2>
      <a:lt2>
        <a:srgbClr val="E5E5E5"/>
      </a:lt2>
      <a:accent1>
        <a:srgbClr val="39C183"/>
      </a:accent1>
      <a:accent2>
        <a:srgbClr val="3CB7BA"/>
      </a:accent2>
      <a:accent3>
        <a:srgbClr val="F3AF4B"/>
      </a:accent3>
      <a:accent4>
        <a:srgbClr val="B8A6E4"/>
      </a:accent4>
      <a:accent5>
        <a:srgbClr val="5C6F7E"/>
      </a:accent5>
      <a:accent6>
        <a:srgbClr val="F46872"/>
      </a:accent6>
      <a:hlink>
        <a:srgbClr val="2F3B48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20105</TotalTime>
  <Words>4180</Words>
  <Application>Microsoft Office PowerPoint</Application>
  <PresentationFormat>Экран (4:3)</PresentationFormat>
  <Paragraphs>821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Маады БА</dc:creator>
  <cp:lastModifiedBy>Айыраа</cp:lastModifiedBy>
  <cp:revision>2170</cp:revision>
  <cp:lastPrinted>2019-11-18T10:46:05Z</cp:lastPrinted>
  <dcterms:modified xsi:type="dcterms:W3CDTF">2019-11-20T03:33:36Z</dcterms:modified>
</cp:coreProperties>
</file>